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  <p:sldMasterId id="2147483678" r:id="rId3"/>
  </p:sldMasterIdLst>
  <p:notesMasterIdLst>
    <p:notesMasterId r:id="rId42"/>
  </p:notesMasterIdLst>
  <p:handoutMasterIdLst>
    <p:handoutMasterId r:id="rId43"/>
  </p:handoutMasterIdLst>
  <p:sldIdLst>
    <p:sldId id="528" r:id="rId4"/>
    <p:sldId id="492" r:id="rId5"/>
    <p:sldId id="519" r:id="rId6"/>
    <p:sldId id="498" r:id="rId7"/>
    <p:sldId id="428" r:id="rId8"/>
    <p:sldId id="524" r:id="rId9"/>
    <p:sldId id="507" r:id="rId10"/>
    <p:sldId id="442" r:id="rId11"/>
    <p:sldId id="430" r:id="rId12"/>
    <p:sldId id="523" r:id="rId13"/>
    <p:sldId id="525" r:id="rId14"/>
    <p:sldId id="526" r:id="rId15"/>
    <p:sldId id="527" r:id="rId16"/>
    <p:sldId id="508" r:id="rId17"/>
    <p:sldId id="438" r:id="rId18"/>
    <p:sldId id="469" r:id="rId19"/>
    <p:sldId id="468" r:id="rId20"/>
    <p:sldId id="509" r:id="rId21"/>
    <p:sldId id="520" r:id="rId22"/>
    <p:sldId id="518" r:id="rId23"/>
    <p:sldId id="516" r:id="rId24"/>
    <p:sldId id="517" r:id="rId25"/>
    <p:sldId id="510" r:id="rId26"/>
    <p:sldId id="511" r:id="rId27"/>
    <p:sldId id="512" r:id="rId28"/>
    <p:sldId id="513" r:id="rId29"/>
    <p:sldId id="514" r:id="rId30"/>
    <p:sldId id="515" r:id="rId31"/>
    <p:sldId id="503" r:id="rId32"/>
    <p:sldId id="495" r:id="rId33"/>
    <p:sldId id="522" r:id="rId34"/>
    <p:sldId id="502" r:id="rId35"/>
    <p:sldId id="501" r:id="rId36"/>
    <p:sldId id="504" r:id="rId37"/>
    <p:sldId id="521" r:id="rId38"/>
    <p:sldId id="505" r:id="rId39"/>
    <p:sldId id="506" r:id="rId40"/>
    <p:sldId id="422" r:id="rId41"/>
  </p:sldIdLst>
  <p:sldSz cx="9144000" cy="6858000" type="screen4x3"/>
  <p:notesSz cx="6735763" cy="9866313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ers Gabriel Birkeland" initials="AGB" lastIdx="0" clrIdx="0">
    <p:extLst>
      <p:ext uri="{19B8F6BF-5375-455C-9EA6-DF929625EA0E}">
        <p15:presenceInfo xmlns:p15="http://schemas.microsoft.com/office/powerpoint/2012/main" userId="S-1-5-21-2045296359-2406961559-3783484047-76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4641" autoAdjust="0"/>
  </p:normalViewPr>
  <p:slideViewPr>
    <p:cSldViewPr snapToGrid="0" snapToObjects="1">
      <p:cViewPr varScale="1">
        <p:scale>
          <a:sx n="55" d="100"/>
          <a:sy n="55" d="100"/>
        </p:scale>
        <p:origin x="48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78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9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D816EB-CA26-48F9-B56D-AF7AA2FB3B99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60F62E3E-E442-491A-9F44-AACB62421F5A}">
      <dgm:prSet phldrT="[Teks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nb-NO" dirty="0"/>
        </a:p>
        <a:p>
          <a:r>
            <a:rPr lang="nb-NO" dirty="0"/>
            <a:t>Privat </a:t>
          </a:r>
        </a:p>
        <a:p>
          <a:r>
            <a:rPr lang="nb-NO" dirty="0"/>
            <a:t>pensjon/sparing</a:t>
          </a:r>
        </a:p>
      </dgm:t>
    </dgm:pt>
    <dgm:pt modelId="{C9376799-66F7-4630-BA09-E0421426E45D}" type="parTrans" cxnId="{55EBCED0-7163-41E4-AD41-1B28D6EF141F}">
      <dgm:prSet/>
      <dgm:spPr/>
      <dgm:t>
        <a:bodyPr/>
        <a:lstStyle/>
        <a:p>
          <a:endParaRPr lang="nb-NO"/>
        </a:p>
      </dgm:t>
    </dgm:pt>
    <dgm:pt modelId="{AF57706A-DFA3-48EB-AA97-025BE5469299}" type="sibTrans" cxnId="{55EBCED0-7163-41E4-AD41-1B28D6EF141F}">
      <dgm:prSet/>
      <dgm:spPr/>
      <dgm:t>
        <a:bodyPr/>
        <a:lstStyle/>
        <a:p>
          <a:endParaRPr lang="nb-NO"/>
        </a:p>
      </dgm:t>
    </dgm:pt>
    <dgm:pt modelId="{FC67ACD5-DD3F-412C-B768-E871E3FFD760}">
      <dgm:prSet phldrT="[Tekst]"/>
      <dgm:spPr>
        <a:solidFill>
          <a:srgbClr val="FFFF00"/>
        </a:solidFill>
      </dgm:spPr>
      <dgm:t>
        <a:bodyPr/>
        <a:lstStyle/>
        <a:p>
          <a:r>
            <a:rPr lang="nb-NO" dirty="0"/>
            <a:t>Tjenestepensjon</a:t>
          </a:r>
        </a:p>
      </dgm:t>
    </dgm:pt>
    <dgm:pt modelId="{E5E5B0DD-55B2-4D3F-9022-F43F16D33DDA}" type="parTrans" cxnId="{6A3D7565-1354-4510-BEB8-7BC2B05B4B94}">
      <dgm:prSet/>
      <dgm:spPr/>
      <dgm:t>
        <a:bodyPr/>
        <a:lstStyle/>
        <a:p>
          <a:endParaRPr lang="nb-NO"/>
        </a:p>
      </dgm:t>
    </dgm:pt>
    <dgm:pt modelId="{0EF33B6C-2913-4D90-84AA-A6F51871EAD5}" type="sibTrans" cxnId="{6A3D7565-1354-4510-BEB8-7BC2B05B4B94}">
      <dgm:prSet/>
      <dgm:spPr/>
      <dgm:t>
        <a:bodyPr/>
        <a:lstStyle/>
        <a:p>
          <a:endParaRPr lang="nb-NO"/>
        </a:p>
      </dgm:t>
    </dgm:pt>
    <dgm:pt modelId="{A26537AC-FD04-4915-8209-45B7352A796B}">
      <dgm:prSet phldrT="[Tekst]"/>
      <dgm:spPr>
        <a:solidFill>
          <a:srgbClr val="FF0000"/>
        </a:solidFill>
      </dgm:spPr>
      <dgm:t>
        <a:bodyPr/>
        <a:lstStyle/>
        <a:p>
          <a:r>
            <a:rPr lang="nb-NO" dirty="0"/>
            <a:t>Folketrygden</a:t>
          </a:r>
        </a:p>
      </dgm:t>
    </dgm:pt>
    <dgm:pt modelId="{F63AF696-81FE-4956-8F36-3C94435E8585}" type="parTrans" cxnId="{5218B823-AFCF-4A85-AB38-06CFFF159CCC}">
      <dgm:prSet/>
      <dgm:spPr/>
      <dgm:t>
        <a:bodyPr/>
        <a:lstStyle/>
        <a:p>
          <a:endParaRPr lang="nb-NO"/>
        </a:p>
      </dgm:t>
    </dgm:pt>
    <dgm:pt modelId="{70DA8DFB-C919-49CD-AF00-11A00113C2E6}" type="sibTrans" cxnId="{5218B823-AFCF-4A85-AB38-06CFFF159CCC}">
      <dgm:prSet/>
      <dgm:spPr/>
      <dgm:t>
        <a:bodyPr/>
        <a:lstStyle/>
        <a:p>
          <a:endParaRPr lang="nb-NO"/>
        </a:p>
      </dgm:t>
    </dgm:pt>
    <dgm:pt modelId="{394AC784-314A-4483-AF64-C026E8BB90E8}">
      <dgm:prSet phldrT="[Tekst]"/>
      <dgm:spPr/>
      <dgm:t>
        <a:bodyPr/>
        <a:lstStyle/>
        <a:p>
          <a:r>
            <a:rPr lang="nb-NO" dirty="0" smtClean="0"/>
            <a:t>AFP</a:t>
          </a:r>
          <a:endParaRPr lang="nb-NO" dirty="0"/>
        </a:p>
      </dgm:t>
    </dgm:pt>
    <dgm:pt modelId="{873D5C23-7C77-4C45-B66A-5CBECFE7B23F}" type="parTrans" cxnId="{7557E1FF-6E40-416B-AECC-B72333F10E9A}">
      <dgm:prSet/>
      <dgm:spPr/>
      <dgm:t>
        <a:bodyPr/>
        <a:lstStyle/>
        <a:p>
          <a:endParaRPr lang="nb-NO"/>
        </a:p>
      </dgm:t>
    </dgm:pt>
    <dgm:pt modelId="{C50A9D9D-E4CD-46CE-BB74-55C642D88DFB}" type="sibTrans" cxnId="{7557E1FF-6E40-416B-AECC-B72333F10E9A}">
      <dgm:prSet/>
      <dgm:spPr/>
      <dgm:t>
        <a:bodyPr/>
        <a:lstStyle/>
        <a:p>
          <a:endParaRPr lang="nb-NO"/>
        </a:p>
      </dgm:t>
    </dgm:pt>
    <dgm:pt modelId="{43EFEF18-9995-4575-83EF-F1BE5495DF65}" type="pres">
      <dgm:prSet presAssocID="{6ED816EB-CA26-48F9-B56D-AF7AA2FB3B99}" presName="Name0" presStyleCnt="0">
        <dgm:presLayoutVars>
          <dgm:dir/>
          <dgm:animLvl val="lvl"/>
          <dgm:resizeHandles val="exact"/>
        </dgm:presLayoutVars>
      </dgm:prSet>
      <dgm:spPr/>
    </dgm:pt>
    <dgm:pt modelId="{0824FB96-6281-43EC-A04A-299EB83D3981}" type="pres">
      <dgm:prSet presAssocID="{60F62E3E-E442-491A-9F44-AACB62421F5A}" presName="Name8" presStyleCnt="0"/>
      <dgm:spPr/>
    </dgm:pt>
    <dgm:pt modelId="{85C41818-1FA4-4FD0-8943-1F9505F53964}" type="pres">
      <dgm:prSet presAssocID="{60F62E3E-E442-491A-9F44-AACB62421F5A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F31B00F-E8F0-4ED2-8623-6EA87C1B26C4}" type="pres">
      <dgm:prSet presAssocID="{60F62E3E-E442-491A-9F44-AACB62421F5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A7A7E9F-A430-4CB5-B001-236CB2E07B40}" type="pres">
      <dgm:prSet presAssocID="{FC67ACD5-DD3F-412C-B768-E871E3FFD760}" presName="Name8" presStyleCnt="0"/>
      <dgm:spPr/>
    </dgm:pt>
    <dgm:pt modelId="{90F66ADB-78F9-4CDF-AB1A-F73465F36174}" type="pres">
      <dgm:prSet presAssocID="{FC67ACD5-DD3F-412C-B768-E871E3FFD760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FE93724-C082-4B7A-85A5-9A3C83888422}" type="pres">
      <dgm:prSet presAssocID="{FC67ACD5-DD3F-412C-B768-E871E3FFD76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7EFCFD4-FDAF-468C-A404-60A94BED58F3}" type="pres">
      <dgm:prSet presAssocID="{394AC784-314A-4483-AF64-C026E8BB90E8}" presName="Name8" presStyleCnt="0"/>
      <dgm:spPr/>
    </dgm:pt>
    <dgm:pt modelId="{8F333715-7320-4A38-8C66-6B06C5B5696D}" type="pres">
      <dgm:prSet presAssocID="{394AC784-314A-4483-AF64-C026E8BB90E8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D7FC5C8-9330-42F5-B84C-AF77BA7317BF}" type="pres">
      <dgm:prSet presAssocID="{394AC784-314A-4483-AF64-C026E8BB90E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F8ABE06-372A-4651-A134-A2B5C0348D21}" type="pres">
      <dgm:prSet presAssocID="{A26537AC-FD04-4915-8209-45B7352A796B}" presName="Name8" presStyleCnt="0"/>
      <dgm:spPr/>
    </dgm:pt>
    <dgm:pt modelId="{46CB5134-6D81-4AA3-91A6-7F7FE1263BEA}" type="pres">
      <dgm:prSet presAssocID="{A26537AC-FD04-4915-8209-45B7352A796B}" presName="level" presStyleLbl="node1" presStyleIdx="3" presStyleCnt="4" custScaleY="200233" custLinFactNeighborX="-748" custLinFactNeighborY="6022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66142F2-4C5A-4875-97DF-43E30CD9E7BB}" type="pres">
      <dgm:prSet presAssocID="{A26537AC-FD04-4915-8209-45B7352A796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D39162C3-4081-404D-A4B2-1403EF841C61}" type="presOf" srcId="{A26537AC-FD04-4915-8209-45B7352A796B}" destId="{B66142F2-4C5A-4875-97DF-43E30CD9E7BB}" srcOrd="1" destOrd="0" presId="urn:microsoft.com/office/officeart/2005/8/layout/pyramid1"/>
    <dgm:cxn modelId="{5218B823-AFCF-4A85-AB38-06CFFF159CCC}" srcId="{6ED816EB-CA26-48F9-B56D-AF7AA2FB3B99}" destId="{A26537AC-FD04-4915-8209-45B7352A796B}" srcOrd="3" destOrd="0" parTransId="{F63AF696-81FE-4956-8F36-3C94435E8585}" sibTransId="{70DA8DFB-C919-49CD-AF00-11A00113C2E6}"/>
    <dgm:cxn modelId="{CF33A244-B090-4E4C-9EA0-A1EEC9FD76AF}" type="presOf" srcId="{60F62E3E-E442-491A-9F44-AACB62421F5A}" destId="{85C41818-1FA4-4FD0-8943-1F9505F53964}" srcOrd="0" destOrd="0" presId="urn:microsoft.com/office/officeart/2005/8/layout/pyramid1"/>
    <dgm:cxn modelId="{513493BC-0516-49F2-8574-F687F5576AB7}" type="presOf" srcId="{FC67ACD5-DD3F-412C-B768-E871E3FFD760}" destId="{90F66ADB-78F9-4CDF-AB1A-F73465F36174}" srcOrd="0" destOrd="0" presId="urn:microsoft.com/office/officeart/2005/8/layout/pyramid1"/>
    <dgm:cxn modelId="{55EBCED0-7163-41E4-AD41-1B28D6EF141F}" srcId="{6ED816EB-CA26-48F9-B56D-AF7AA2FB3B99}" destId="{60F62E3E-E442-491A-9F44-AACB62421F5A}" srcOrd="0" destOrd="0" parTransId="{C9376799-66F7-4630-BA09-E0421426E45D}" sibTransId="{AF57706A-DFA3-48EB-AA97-025BE5469299}"/>
    <dgm:cxn modelId="{729E1C5C-8FA1-4E63-A67C-19FA77086ED5}" type="presOf" srcId="{FC67ACD5-DD3F-412C-B768-E871E3FFD760}" destId="{AFE93724-C082-4B7A-85A5-9A3C83888422}" srcOrd="1" destOrd="0" presId="urn:microsoft.com/office/officeart/2005/8/layout/pyramid1"/>
    <dgm:cxn modelId="{C4825319-D4CC-4C91-9C5A-56E3A5B13686}" type="presOf" srcId="{60F62E3E-E442-491A-9F44-AACB62421F5A}" destId="{BF31B00F-E8F0-4ED2-8623-6EA87C1B26C4}" srcOrd="1" destOrd="0" presId="urn:microsoft.com/office/officeart/2005/8/layout/pyramid1"/>
    <dgm:cxn modelId="{B674202B-C9CD-480E-BBF7-C7345EB50E71}" type="presOf" srcId="{394AC784-314A-4483-AF64-C026E8BB90E8}" destId="{BD7FC5C8-9330-42F5-B84C-AF77BA7317BF}" srcOrd="1" destOrd="0" presId="urn:microsoft.com/office/officeart/2005/8/layout/pyramid1"/>
    <dgm:cxn modelId="{7557E1FF-6E40-416B-AECC-B72333F10E9A}" srcId="{6ED816EB-CA26-48F9-B56D-AF7AA2FB3B99}" destId="{394AC784-314A-4483-AF64-C026E8BB90E8}" srcOrd="2" destOrd="0" parTransId="{873D5C23-7C77-4C45-B66A-5CBECFE7B23F}" sibTransId="{C50A9D9D-E4CD-46CE-BB74-55C642D88DFB}"/>
    <dgm:cxn modelId="{B52B528E-4A6A-4EF7-A384-187591409C0A}" type="presOf" srcId="{A26537AC-FD04-4915-8209-45B7352A796B}" destId="{46CB5134-6D81-4AA3-91A6-7F7FE1263BEA}" srcOrd="0" destOrd="0" presId="urn:microsoft.com/office/officeart/2005/8/layout/pyramid1"/>
    <dgm:cxn modelId="{6A3D7565-1354-4510-BEB8-7BC2B05B4B94}" srcId="{6ED816EB-CA26-48F9-B56D-AF7AA2FB3B99}" destId="{FC67ACD5-DD3F-412C-B768-E871E3FFD760}" srcOrd="1" destOrd="0" parTransId="{E5E5B0DD-55B2-4D3F-9022-F43F16D33DDA}" sibTransId="{0EF33B6C-2913-4D90-84AA-A6F51871EAD5}"/>
    <dgm:cxn modelId="{DB82431E-FBE7-4ED4-BEA0-BAE251BD5A56}" type="presOf" srcId="{394AC784-314A-4483-AF64-C026E8BB90E8}" destId="{8F333715-7320-4A38-8C66-6B06C5B5696D}" srcOrd="0" destOrd="0" presId="urn:microsoft.com/office/officeart/2005/8/layout/pyramid1"/>
    <dgm:cxn modelId="{3658A8C8-3354-48A9-9DFD-A02BDB53CD6C}" type="presOf" srcId="{6ED816EB-CA26-48F9-B56D-AF7AA2FB3B99}" destId="{43EFEF18-9995-4575-83EF-F1BE5495DF65}" srcOrd="0" destOrd="0" presId="urn:microsoft.com/office/officeart/2005/8/layout/pyramid1"/>
    <dgm:cxn modelId="{EE071AD7-44DE-4B5D-B1AE-9942EBECD6DE}" type="presParOf" srcId="{43EFEF18-9995-4575-83EF-F1BE5495DF65}" destId="{0824FB96-6281-43EC-A04A-299EB83D3981}" srcOrd="0" destOrd="0" presId="urn:microsoft.com/office/officeart/2005/8/layout/pyramid1"/>
    <dgm:cxn modelId="{142A310C-DB66-47A2-B171-EEF55B9D9828}" type="presParOf" srcId="{0824FB96-6281-43EC-A04A-299EB83D3981}" destId="{85C41818-1FA4-4FD0-8943-1F9505F53964}" srcOrd="0" destOrd="0" presId="urn:microsoft.com/office/officeart/2005/8/layout/pyramid1"/>
    <dgm:cxn modelId="{8BFB5DE1-BC10-42CB-8F93-6B1D576B87AE}" type="presParOf" srcId="{0824FB96-6281-43EC-A04A-299EB83D3981}" destId="{BF31B00F-E8F0-4ED2-8623-6EA87C1B26C4}" srcOrd="1" destOrd="0" presId="urn:microsoft.com/office/officeart/2005/8/layout/pyramid1"/>
    <dgm:cxn modelId="{196D0BB0-F2D1-47A6-B7F2-D0191C063700}" type="presParOf" srcId="{43EFEF18-9995-4575-83EF-F1BE5495DF65}" destId="{BA7A7E9F-A430-4CB5-B001-236CB2E07B40}" srcOrd="1" destOrd="0" presId="urn:microsoft.com/office/officeart/2005/8/layout/pyramid1"/>
    <dgm:cxn modelId="{7774F37E-18DE-4211-8644-901C67E0B528}" type="presParOf" srcId="{BA7A7E9F-A430-4CB5-B001-236CB2E07B40}" destId="{90F66ADB-78F9-4CDF-AB1A-F73465F36174}" srcOrd="0" destOrd="0" presId="urn:microsoft.com/office/officeart/2005/8/layout/pyramid1"/>
    <dgm:cxn modelId="{1F0CB357-C218-4D7B-9CC4-4C90D4A5FE5A}" type="presParOf" srcId="{BA7A7E9F-A430-4CB5-B001-236CB2E07B40}" destId="{AFE93724-C082-4B7A-85A5-9A3C83888422}" srcOrd="1" destOrd="0" presId="urn:microsoft.com/office/officeart/2005/8/layout/pyramid1"/>
    <dgm:cxn modelId="{E5D421AE-236A-46C4-9020-0DB4CB7F62A5}" type="presParOf" srcId="{43EFEF18-9995-4575-83EF-F1BE5495DF65}" destId="{B7EFCFD4-FDAF-468C-A404-60A94BED58F3}" srcOrd="2" destOrd="0" presId="urn:microsoft.com/office/officeart/2005/8/layout/pyramid1"/>
    <dgm:cxn modelId="{8C17E8C3-3E09-4C51-9A27-B87E48A9A91D}" type="presParOf" srcId="{B7EFCFD4-FDAF-468C-A404-60A94BED58F3}" destId="{8F333715-7320-4A38-8C66-6B06C5B5696D}" srcOrd="0" destOrd="0" presId="urn:microsoft.com/office/officeart/2005/8/layout/pyramid1"/>
    <dgm:cxn modelId="{349BD0E1-2D56-4A45-9412-2F79561CFF6F}" type="presParOf" srcId="{B7EFCFD4-FDAF-468C-A404-60A94BED58F3}" destId="{BD7FC5C8-9330-42F5-B84C-AF77BA7317BF}" srcOrd="1" destOrd="0" presId="urn:microsoft.com/office/officeart/2005/8/layout/pyramid1"/>
    <dgm:cxn modelId="{7F87C78F-DEF3-458E-81A8-9ADFEE30D789}" type="presParOf" srcId="{43EFEF18-9995-4575-83EF-F1BE5495DF65}" destId="{AF8ABE06-372A-4651-A134-A2B5C0348D21}" srcOrd="3" destOrd="0" presId="urn:microsoft.com/office/officeart/2005/8/layout/pyramid1"/>
    <dgm:cxn modelId="{D031A1C4-91B8-4484-BFFD-3314940CF621}" type="presParOf" srcId="{AF8ABE06-372A-4651-A134-A2B5C0348D21}" destId="{46CB5134-6D81-4AA3-91A6-7F7FE1263BEA}" srcOrd="0" destOrd="0" presId="urn:microsoft.com/office/officeart/2005/8/layout/pyramid1"/>
    <dgm:cxn modelId="{F28AEB5F-8AE9-4DA8-AD0A-978E206AF667}" type="presParOf" srcId="{AF8ABE06-372A-4651-A134-A2B5C0348D21}" destId="{B66142F2-4C5A-4875-97DF-43E30CD9E7B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D816EB-CA26-48F9-B56D-AF7AA2FB3B99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60F62E3E-E442-491A-9F44-AACB62421F5A}">
      <dgm:prSet phldrT="[Teks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nb-NO" dirty="0"/>
        </a:p>
        <a:p>
          <a:r>
            <a:rPr lang="nb-NO" dirty="0"/>
            <a:t>Privat </a:t>
          </a:r>
        </a:p>
        <a:p>
          <a:r>
            <a:rPr lang="nb-NO" dirty="0"/>
            <a:t>pensjon/sparing</a:t>
          </a:r>
        </a:p>
      </dgm:t>
    </dgm:pt>
    <dgm:pt modelId="{C9376799-66F7-4630-BA09-E0421426E45D}" type="parTrans" cxnId="{55EBCED0-7163-41E4-AD41-1B28D6EF141F}">
      <dgm:prSet/>
      <dgm:spPr/>
      <dgm:t>
        <a:bodyPr/>
        <a:lstStyle/>
        <a:p>
          <a:endParaRPr lang="nb-NO"/>
        </a:p>
      </dgm:t>
    </dgm:pt>
    <dgm:pt modelId="{AF57706A-DFA3-48EB-AA97-025BE5469299}" type="sibTrans" cxnId="{55EBCED0-7163-41E4-AD41-1B28D6EF141F}">
      <dgm:prSet/>
      <dgm:spPr/>
      <dgm:t>
        <a:bodyPr/>
        <a:lstStyle/>
        <a:p>
          <a:endParaRPr lang="nb-NO"/>
        </a:p>
      </dgm:t>
    </dgm:pt>
    <dgm:pt modelId="{FC67ACD5-DD3F-412C-B768-E871E3FFD760}">
      <dgm:prSet phldrT="[Tekst]" custT="1"/>
      <dgm:spPr>
        <a:solidFill>
          <a:srgbClr val="FFFF00"/>
        </a:solidFill>
      </dgm:spPr>
      <dgm:t>
        <a:bodyPr/>
        <a:lstStyle/>
        <a:p>
          <a:r>
            <a:rPr lang="nb-NO" sz="1100" dirty="0" smtClean="0"/>
            <a:t>Tjenestepensjon</a:t>
          </a:r>
        </a:p>
        <a:p>
          <a:r>
            <a:rPr lang="nb-NO" sz="1100" dirty="0" smtClean="0"/>
            <a:t>Innskudd</a:t>
          </a:r>
          <a:endParaRPr lang="nb-NO" sz="1100" dirty="0"/>
        </a:p>
      </dgm:t>
    </dgm:pt>
    <dgm:pt modelId="{E5E5B0DD-55B2-4D3F-9022-F43F16D33DDA}" type="parTrans" cxnId="{6A3D7565-1354-4510-BEB8-7BC2B05B4B94}">
      <dgm:prSet/>
      <dgm:spPr/>
      <dgm:t>
        <a:bodyPr/>
        <a:lstStyle/>
        <a:p>
          <a:endParaRPr lang="nb-NO"/>
        </a:p>
      </dgm:t>
    </dgm:pt>
    <dgm:pt modelId="{0EF33B6C-2913-4D90-84AA-A6F51871EAD5}" type="sibTrans" cxnId="{6A3D7565-1354-4510-BEB8-7BC2B05B4B94}">
      <dgm:prSet/>
      <dgm:spPr/>
      <dgm:t>
        <a:bodyPr/>
        <a:lstStyle/>
        <a:p>
          <a:endParaRPr lang="nb-NO"/>
        </a:p>
      </dgm:t>
    </dgm:pt>
    <dgm:pt modelId="{A26537AC-FD04-4915-8209-45B7352A796B}">
      <dgm:prSet phldrT="[Tekst]" custT="1"/>
      <dgm:spPr>
        <a:solidFill>
          <a:srgbClr val="FF0000"/>
        </a:solidFill>
      </dgm:spPr>
      <dgm:t>
        <a:bodyPr/>
        <a:lstStyle/>
        <a:p>
          <a:r>
            <a:rPr lang="nb-NO" sz="1200" dirty="0"/>
            <a:t>Folketrygden</a:t>
          </a:r>
        </a:p>
      </dgm:t>
    </dgm:pt>
    <dgm:pt modelId="{F63AF696-81FE-4956-8F36-3C94435E8585}" type="parTrans" cxnId="{5218B823-AFCF-4A85-AB38-06CFFF159CCC}">
      <dgm:prSet/>
      <dgm:spPr/>
      <dgm:t>
        <a:bodyPr/>
        <a:lstStyle/>
        <a:p>
          <a:endParaRPr lang="nb-NO"/>
        </a:p>
      </dgm:t>
    </dgm:pt>
    <dgm:pt modelId="{70DA8DFB-C919-49CD-AF00-11A00113C2E6}" type="sibTrans" cxnId="{5218B823-AFCF-4A85-AB38-06CFFF159CCC}">
      <dgm:prSet/>
      <dgm:spPr/>
      <dgm:t>
        <a:bodyPr/>
        <a:lstStyle/>
        <a:p>
          <a:endParaRPr lang="nb-NO"/>
        </a:p>
      </dgm:t>
    </dgm:pt>
    <dgm:pt modelId="{394AC784-314A-4483-AF64-C026E8BB90E8}">
      <dgm:prSet phldrT="[Tekst]" custT="1"/>
      <dgm:spPr/>
      <dgm:t>
        <a:bodyPr/>
        <a:lstStyle/>
        <a:p>
          <a:r>
            <a:rPr lang="nb-NO" sz="1200" dirty="0" smtClean="0"/>
            <a:t>AFP LO/NHO Livsvarig</a:t>
          </a:r>
          <a:endParaRPr lang="nb-NO" sz="1200" dirty="0"/>
        </a:p>
      </dgm:t>
    </dgm:pt>
    <dgm:pt modelId="{873D5C23-7C77-4C45-B66A-5CBECFE7B23F}" type="parTrans" cxnId="{7557E1FF-6E40-416B-AECC-B72333F10E9A}">
      <dgm:prSet/>
      <dgm:spPr/>
      <dgm:t>
        <a:bodyPr/>
        <a:lstStyle/>
        <a:p>
          <a:endParaRPr lang="nb-NO"/>
        </a:p>
      </dgm:t>
    </dgm:pt>
    <dgm:pt modelId="{C50A9D9D-E4CD-46CE-BB74-55C642D88DFB}" type="sibTrans" cxnId="{7557E1FF-6E40-416B-AECC-B72333F10E9A}">
      <dgm:prSet/>
      <dgm:spPr/>
      <dgm:t>
        <a:bodyPr/>
        <a:lstStyle/>
        <a:p>
          <a:endParaRPr lang="nb-NO"/>
        </a:p>
      </dgm:t>
    </dgm:pt>
    <dgm:pt modelId="{43EFEF18-9995-4575-83EF-F1BE5495DF65}" type="pres">
      <dgm:prSet presAssocID="{6ED816EB-CA26-48F9-B56D-AF7AA2FB3B99}" presName="Name0" presStyleCnt="0">
        <dgm:presLayoutVars>
          <dgm:dir/>
          <dgm:animLvl val="lvl"/>
          <dgm:resizeHandles val="exact"/>
        </dgm:presLayoutVars>
      </dgm:prSet>
      <dgm:spPr/>
    </dgm:pt>
    <dgm:pt modelId="{0824FB96-6281-43EC-A04A-299EB83D3981}" type="pres">
      <dgm:prSet presAssocID="{60F62E3E-E442-491A-9F44-AACB62421F5A}" presName="Name8" presStyleCnt="0"/>
      <dgm:spPr/>
    </dgm:pt>
    <dgm:pt modelId="{85C41818-1FA4-4FD0-8943-1F9505F53964}" type="pres">
      <dgm:prSet presAssocID="{60F62E3E-E442-491A-9F44-AACB62421F5A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F31B00F-E8F0-4ED2-8623-6EA87C1B26C4}" type="pres">
      <dgm:prSet presAssocID="{60F62E3E-E442-491A-9F44-AACB62421F5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A7A7E9F-A430-4CB5-B001-236CB2E07B40}" type="pres">
      <dgm:prSet presAssocID="{FC67ACD5-DD3F-412C-B768-E871E3FFD760}" presName="Name8" presStyleCnt="0"/>
      <dgm:spPr/>
    </dgm:pt>
    <dgm:pt modelId="{90F66ADB-78F9-4CDF-AB1A-F73465F36174}" type="pres">
      <dgm:prSet presAssocID="{FC67ACD5-DD3F-412C-B768-E871E3FFD760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FE93724-C082-4B7A-85A5-9A3C83888422}" type="pres">
      <dgm:prSet presAssocID="{FC67ACD5-DD3F-412C-B768-E871E3FFD76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7EFCFD4-FDAF-468C-A404-60A94BED58F3}" type="pres">
      <dgm:prSet presAssocID="{394AC784-314A-4483-AF64-C026E8BB90E8}" presName="Name8" presStyleCnt="0"/>
      <dgm:spPr/>
    </dgm:pt>
    <dgm:pt modelId="{8F333715-7320-4A38-8C66-6B06C5B5696D}" type="pres">
      <dgm:prSet presAssocID="{394AC784-314A-4483-AF64-C026E8BB90E8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D7FC5C8-9330-42F5-B84C-AF77BA7317BF}" type="pres">
      <dgm:prSet presAssocID="{394AC784-314A-4483-AF64-C026E8BB90E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F8ABE06-372A-4651-A134-A2B5C0348D21}" type="pres">
      <dgm:prSet presAssocID="{A26537AC-FD04-4915-8209-45B7352A796B}" presName="Name8" presStyleCnt="0"/>
      <dgm:spPr/>
    </dgm:pt>
    <dgm:pt modelId="{46CB5134-6D81-4AA3-91A6-7F7FE1263BEA}" type="pres">
      <dgm:prSet presAssocID="{A26537AC-FD04-4915-8209-45B7352A796B}" presName="level" presStyleLbl="node1" presStyleIdx="3" presStyleCnt="4" custScaleY="200233" custLinFactNeighborX="22188" custLinFactNeighborY="11448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66142F2-4C5A-4875-97DF-43E30CD9E7BB}" type="pres">
      <dgm:prSet presAssocID="{A26537AC-FD04-4915-8209-45B7352A796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D39162C3-4081-404D-A4B2-1403EF841C61}" type="presOf" srcId="{A26537AC-FD04-4915-8209-45B7352A796B}" destId="{B66142F2-4C5A-4875-97DF-43E30CD9E7BB}" srcOrd="1" destOrd="0" presId="urn:microsoft.com/office/officeart/2005/8/layout/pyramid1"/>
    <dgm:cxn modelId="{5218B823-AFCF-4A85-AB38-06CFFF159CCC}" srcId="{6ED816EB-CA26-48F9-B56D-AF7AA2FB3B99}" destId="{A26537AC-FD04-4915-8209-45B7352A796B}" srcOrd="3" destOrd="0" parTransId="{F63AF696-81FE-4956-8F36-3C94435E8585}" sibTransId="{70DA8DFB-C919-49CD-AF00-11A00113C2E6}"/>
    <dgm:cxn modelId="{CF33A244-B090-4E4C-9EA0-A1EEC9FD76AF}" type="presOf" srcId="{60F62E3E-E442-491A-9F44-AACB62421F5A}" destId="{85C41818-1FA4-4FD0-8943-1F9505F53964}" srcOrd="0" destOrd="0" presId="urn:microsoft.com/office/officeart/2005/8/layout/pyramid1"/>
    <dgm:cxn modelId="{513493BC-0516-49F2-8574-F687F5576AB7}" type="presOf" srcId="{FC67ACD5-DD3F-412C-B768-E871E3FFD760}" destId="{90F66ADB-78F9-4CDF-AB1A-F73465F36174}" srcOrd="0" destOrd="0" presId="urn:microsoft.com/office/officeart/2005/8/layout/pyramid1"/>
    <dgm:cxn modelId="{55EBCED0-7163-41E4-AD41-1B28D6EF141F}" srcId="{6ED816EB-CA26-48F9-B56D-AF7AA2FB3B99}" destId="{60F62E3E-E442-491A-9F44-AACB62421F5A}" srcOrd="0" destOrd="0" parTransId="{C9376799-66F7-4630-BA09-E0421426E45D}" sibTransId="{AF57706A-DFA3-48EB-AA97-025BE5469299}"/>
    <dgm:cxn modelId="{729E1C5C-8FA1-4E63-A67C-19FA77086ED5}" type="presOf" srcId="{FC67ACD5-DD3F-412C-B768-E871E3FFD760}" destId="{AFE93724-C082-4B7A-85A5-9A3C83888422}" srcOrd="1" destOrd="0" presId="urn:microsoft.com/office/officeart/2005/8/layout/pyramid1"/>
    <dgm:cxn modelId="{C4825319-D4CC-4C91-9C5A-56E3A5B13686}" type="presOf" srcId="{60F62E3E-E442-491A-9F44-AACB62421F5A}" destId="{BF31B00F-E8F0-4ED2-8623-6EA87C1B26C4}" srcOrd="1" destOrd="0" presId="urn:microsoft.com/office/officeart/2005/8/layout/pyramid1"/>
    <dgm:cxn modelId="{B674202B-C9CD-480E-BBF7-C7345EB50E71}" type="presOf" srcId="{394AC784-314A-4483-AF64-C026E8BB90E8}" destId="{BD7FC5C8-9330-42F5-B84C-AF77BA7317BF}" srcOrd="1" destOrd="0" presId="urn:microsoft.com/office/officeart/2005/8/layout/pyramid1"/>
    <dgm:cxn modelId="{7557E1FF-6E40-416B-AECC-B72333F10E9A}" srcId="{6ED816EB-CA26-48F9-B56D-AF7AA2FB3B99}" destId="{394AC784-314A-4483-AF64-C026E8BB90E8}" srcOrd="2" destOrd="0" parTransId="{873D5C23-7C77-4C45-B66A-5CBECFE7B23F}" sibTransId="{C50A9D9D-E4CD-46CE-BB74-55C642D88DFB}"/>
    <dgm:cxn modelId="{B52B528E-4A6A-4EF7-A384-187591409C0A}" type="presOf" srcId="{A26537AC-FD04-4915-8209-45B7352A796B}" destId="{46CB5134-6D81-4AA3-91A6-7F7FE1263BEA}" srcOrd="0" destOrd="0" presId="urn:microsoft.com/office/officeart/2005/8/layout/pyramid1"/>
    <dgm:cxn modelId="{6A3D7565-1354-4510-BEB8-7BC2B05B4B94}" srcId="{6ED816EB-CA26-48F9-B56D-AF7AA2FB3B99}" destId="{FC67ACD5-DD3F-412C-B768-E871E3FFD760}" srcOrd="1" destOrd="0" parTransId="{E5E5B0DD-55B2-4D3F-9022-F43F16D33DDA}" sibTransId="{0EF33B6C-2913-4D90-84AA-A6F51871EAD5}"/>
    <dgm:cxn modelId="{DB82431E-FBE7-4ED4-BEA0-BAE251BD5A56}" type="presOf" srcId="{394AC784-314A-4483-AF64-C026E8BB90E8}" destId="{8F333715-7320-4A38-8C66-6B06C5B5696D}" srcOrd="0" destOrd="0" presId="urn:microsoft.com/office/officeart/2005/8/layout/pyramid1"/>
    <dgm:cxn modelId="{3658A8C8-3354-48A9-9DFD-A02BDB53CD6C}" type="presOf" srcId="{6ED816EB-CA26-48F9-B56D-AF7AA2FB3B99}" destId="{43EFEF18-9995-4575-83EF-F1BE5495DF65}" srcOrd="0" destOrd="0" presId="urn:microsoft.com/office/officeart/2005/8/layout/pyramid1"/>
    <dgm:cxn modelId="{EE071AD7-44DE-4B5D-B1AE-9942EBECD6DE}" type="presParOf" srcId="{43EFEF18-9995-4575-83EF-F1BE5495DF65}" destId="{0824FB96-6281-43EC-A04A-299EB83D3981}" srcOrd="0" destOrd="0" presId="urn:microsoft.com/office/officeart/2005/8/layout/pyramid1"/>
    <dgm:cxn modelId="{142A310C-DB66-47A2-B171-EEF55B9D9828}" type="presParOf" srcId="{0824FB96-6281-43EC-A04A-299EB83D3981}" destId="{85C41818-1FA4-4FD0-8943-1F9505F53964}" srcOrd="0" destOrd="0" presId="urn:microsoft.com/office/officeart/2005/8/layout/pyramid1"/>
    <dgm:cxn modelId="{8BFB5DE1-BC10-42CB-8F93-6B1D576B87AE}" type="presParOf" srcId="{0824FB96-6281-43EC-A04A-299EB83D3981}" destId="{BF31B00F-E8F0-4ED2-8623-6EA87C1B26C4}" srcOrd="1" destOrd="0" presId="urn:microsoft.com/office/officeart/2005/8/layout/pyramid1"/>
    <dgm:cxn modelId="{196D0BB0-F2D1-47A6-B7F2-D0191C063700}" type="presParOf" srcId="{43EFEF18-9995-4575-83EF-F1BE5495DF65}" destId="{BA7A7E9F-A430-4CB5-B001-236CB2E07B40}" srcOrd="1" destOrd="0" presId="urn:microsoft.com/office/officeart/2005/8/layout/pyramid1"/>
    <dgm:cxn modelId="{7774F37E-18DE-4211-8644-901C67E0B528}" type="presParOf" srcId="{BA7A7E9F-A430-4CB5-B001-236CB2E07B40}" destId="{90F66ADB-78F9-4CDF-AB1A-F73465F36174}" srcOrd="0" destOrd="0" presId="urn:microsoft.com/office/officeart/2005/8/layout/pyramid1"/>
    <dgm:cxn modelId="{1F0CB357-C218-4D7B-9CC4-4C90D4A5FE5A}" type="presParOf" srcId="{BA7A7E9F-A430-4CB5-B001-236CB2E07B40}" destId="{AFE93724-C082-4B7A-85A5-9A3C83888422}" srcOrd="1" destOrd="0" presId="urn:microsoft.com/office/officeart/2005/8/layout/pyramid1"/>
    <dgm:cxn modelId="{E5D421AE-236A-46C4-9020-0DB4CB7F62A5}" type="presParOf" srcId="{43EFEF18-9995-4575-83EF-F1BE5495DF65}" destId="{B7EFCFD4-FDAF-468C-A404-60A94BED58F3}" srcOrd="2" destOrd="0" presId="urn:microsoft.com/office/officeart/2005/8/layout/pyramid1"/>
    <dgm:cxn modelId="{8C17E8C3-3E09-4C51-9A27-B87E48A9A91D}" type="presParOf" srcId="{B7EFCFD4-FDAF-468C-A404-60A94BED58F3}" destId="{8F333715-7320-4A38-8C66-6B06C5B5696D}" srcOrd="0" destOrd="0" presId="urn:microsoft.com/office/officeart/2005/8/layout/pyramid1"/>
    <dgm:cxn modelId="{349BD0E1-2D56-4A45-9412-2F79561CFF6F}" type="presParOf" srcId="{B7EFCFD4-FDAF-468C-A404-60A94BED58F3}" destId="{BD7FC5C8-9330-42F5-B84C-AF77BA7317BF}" srcOrd="1" destOrd="0" presId="urn:microsoft.com/office/officeart/2005/8/layout/pyramid1"/>
    <dgm:cxn modelId="{7F87C78F-DEF3-458E-81A8-9ADFEE30D789}" type="presParOf" srcId="{43EFEF18-9995-4575-83EF-F1BE5495DF65}" destId="{AF8ABE06-372A-4651-A134-A2B5C0348D21}" srcOrd="3" destOrd="0" presId="urn:microsoft.com/office/officeart/2005/8/layout/pyramid1"/>
    <dgm:cxn modelId="{D031A1C4-91B8-4484-BFFD-3314940CF621}" type="presParOf" srcId="{AF8ABE06-372A-4651-A134-A2B5C0348D21}" destId="{46CB5134-6D81-4AA3-91A6-7F7FE1263BEA}" srcOrd="0" destOrd="0" presId="urn:microsoft.com/office/officeart/2005/8/layout/pyramid1"/>
    <dgm:cxn modelId="{F28AEB5F-8AE9-4DA8-AD0A-978E206AF667}" type="presParOf" srcId="{AF8ABE06-372A-4651-A134-A2B5C0348D21}" destId="{B66142F2-4C5A-4875-97DF-43E30CD9E7B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D816EB-CA26-48F9-B56D-AF7AA2FB3B99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60F62E3E-E442-491A-9F44-AACB62421F5A}">
      <dgm:prSet phldrT="[Teks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nb-NO" dirty="0"/>
        </a:p>
        <a:p>
          <a:r>
            <a:rPr lang="nb-NO" dirty="0"/>
            <a:t>Privat </a:t>
          </a:r>
        </a:p>
        <a:p>
          <a:r>
            <a:rPr lang="nb-NO" dirty="0"/>
            <a:t>pensjon/sparing</a:t>
          </a:r>
        </a:p>
      </dgm:t>
    </dgm:pt>
    <dgm:pt modelId="{C9376799-66F7-4630-BA09-E0421426E45D}" type="parTrans" cxnId="{55EBCED0-7163-41E4-AD41-1B28D6EF141F}">
      <dgm:prSet/>
      <dgm:spPr/>
      <dgm:t>
        <a:bodyPr/>
        <a:lstStyle/>
        <a:p>
          <a:endParaRPr lang="nb-NO"/>
        </a:p>
      </dgm:t>
    </dgm:pt>
    <dgm:pt modelId="{AF57706A-DFA3-48EB-AA97-025BE5469299}" type="sibTrans" cxnId="{55EBCED0-7163-41E4-AD41-1B28D6EF141F}">
      <dgm:prSet/>
      <dgm:spPr/>
      <dgm:t>
        <a:bodyPr/>
        <a:lstStyle/>
        <a:p>
          <a:endParaRPr lang="nb-NO"/>
        </a:p>
      </dgm:t>
    </dgm:pt>
    <dgm:pt modelId="{FC67ACD5-DD3F-412C-B768-E871E3FFD760}">
      <dgm:prSet phldrT="[Tekst]" custT="1"/>
      <dgm:spPr>
        <a:solidFill>
          <a:srgbClr val="FFFF00"/>
        </a:solidFill>
      </dgm:spPr>
      <dgm:t>
        <a:bodyPr/>
        <a:lstStyle/>
        <a:p>
          <a:r>
            <a:rPr lang="nb-NO" sz="1100" dirty="0" smtClean="0"/>
            <a:t>Tjenestepensjon</a:t>
          </a:r>
        </a:p>
        <a:p>
          <a:r>
            <a:rPr lang="nb-NO" sz="1100" dirty="0" smtClean="0"/>
            <a:t>Innskudd ++</a:t>
          </a:r>
          <a:endParaRPr lang="nb-NO" sz="1100" dirty="0"/>
        </a:p>
      </dgm:t>
    </dgm:pt>
    <dgm:pt modelId="{E5E5B0DD-55B2-4D3F-9022-F43F16D33DDA}" type="parTrans" cxnId="{6A3D7565-1354-4510-BEB8-7BC2B05B4B94}">
      <dgm:prSet/>
      <dgm:spPr/>
      <dgm:t>
        <a:bodyPr/>
        <a:lstStyle/>
        <a:p>
          <a:endParaRPr lang="nb-NO"/>
        </a:p>
      </dgm:t>
    </dgm:pt>
    <dgm:pt modelId="{0EF33B6C-2913-4D90-84AA-A6F51871EAD5}" type="sibTrans" cxnId="{6A3D7565-1354-4510-BEB8-7BC2B05B4B94}">
      <dgm:prSet/>
      <dgm:spPr/>
      <dgm:t>
        <a:bodyPr/>
        <a:lstStyle/>
        <a:p>
          <a:endParaRPr lang="nb-NO"/>
        </a:p>
      </dgm:t>
    </dgm:pt>
    <dgm:pt modelId="{A26537AC-FD04-4915-8209-45B7352A796B}">
      <dgm:prSet phldrT="[Tekst]" custT="1"/>
      <dgm:spPr>
        <a:solidFill>
          <a:srgbClr val="FF0000"/>
        </a:solidFill>
      </dgm:spPr>
      <dgm:t>
        <a:bodyPr/>
        <a:lstStyle/>
        <a:p>
          <a:r>
            <a:rPr lang="nb-NO" sz="1200" dirty="0"/>
            <a:t>Folketrygden</a:t>
          </a:r>
        </a:p>
      </dgm:t>
    </dgm:pt>
    <dgm:pt modelId="{F63AF696-81FE-4956-8F36-3C94435E8585}" type="parTrans" cxnId="{5218B823-AFCF-4A85-AB38-06CFFF159CCC}">
      <dgm:prSet/>
      <dgm:spPr/>
      <dgm:t>
        <a:bodyPr/>
        <a:lstStyle/>
        <a:p>
          <a:endParaRPr lang="nb-NO"/>
        </a:p>
      </dgm:t>
    </dgm:pt>
    <dgm:pt modelId="{70DA8DFB-C919-49CD-AF00-11A00113C2E6}" type="sibTrans" cxnId="{5218B823-AFCF-4A85-AB38-06CFFF159CCC}">
      <dgm:prSet/>
      <dgm:spPr/>
      <dgm:t>
        <a:bodyPr/>
        <a:lstStyle/>
        <a:p>
          <a:endParaRPr lang="nb-NO"/>
        </a:p>
      </dgm:t>
    </dgm:pt>
    <dgm:pt modelId="{394AC784-314A-4483-AF64-C026E8BB90E8}">
      <dgm:prSet phldrT="[Tekst]" custT="1"/>
      <dgm:spPr/>
      <dgm:t>
        <a:bodyPr/>
        <a:lstStyle/>
        <a:p>
          <a:r>
            <a:rPr lang="nb-NO" sz="1200" dirty="0" smtClean="0"/>
            <a:t>AFP + 1G 60-67 år</a:t>
          </a:r>
        </a:p>
        <a:p>
          <a:r>
            <a:rPr lang="nb-NO" sz="1200" dirty="0" smtClean="0"/>
            <a:t>= (PTS +  NRT + GP)</a:t>
          </a:r>
          <a:endParaRPr lang="nb-NO" sz="1200" dirty="0"/>
        </a:p>
      </dgm:t>
    </dgm:pt>
    <dgm:pt modelId="{873D5C23-7C77-4C45-B66A-5CBECFE7B23F}" type="parTrans" cxnId="{7557E1FF-6E40-416B-AECC-B72333F10E9A}">
      <dgm:prSet/>
      <dgm:spPr/>
      <dgm:t>
        <a:bodyPr/>
        <a:lstStyle/>
        <a:p>
          <a:endParaRPr lang="nb-NO"/>
        </a:p>
      </dgm:t>
    </dgm:pt>
    <dgm:pt modelId="{C50A9D9D-E4CD-46CE-BB74-55C642D88DFB}" type="sibTrans" cxnId="{7557E1FF-6E40-416B-AECC-B72333F10E9A}">
      <dgm:prSet/>
      <dgm:spPr/>
      <dgm:t>
        <a:bodyPr/>
        <a:lstStyle/>
        <a:p>
          <a:endParaRPr lang="nb-NO"/>
        </a:p>
      </dgm:t>
    </dgm:pt>
    <dgm:pt modelId="{43EFEF18-9995-4575-83EF-F1BE5495DF65}" type="pres">
      <dgm:prSet presAssocID="{6ED816EB-CA26-48F9-B56D-AF7AA2FB3B99}" presName="Name0" presStyleCnt="0">
        <dgm:presLayoutVars>
          <dgm:dir/>
          <dgm:animLvl val="lvl"/>
          <dgm:resizeHandles val="exact"/>
        </dgm:presLayoutVars>
      </dgm:prSet>
      <dgm:spPr/>
    </dgm:pt>
    <dgm:pt modelId="{0824FB96-6281-43EC-A04A-299EB83D3981}" type="pres">
      <dgm:prSet presAssocID="{60F62E3E-E442-491A-9F44-AACB62421F5A}" presName="Name8" presStyleCnt="0"/>
      <dgm:spPr/>
    </dgm:pt>
    <dgm:pt modelId="{85C41818-1FA4-4FD0-8943-1F9505F53964}" type="pres">
      <dgm:prSet presAssocID="{60F62E3E-E442-491A-9F44-AACB62421F5A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F31B00F-E8F0-4ED2-8623-6EA87C1B26C4}" type="pres">
      <dgm:prSet presAssocID="{60F62E3E-E442-491A-9F44-AACB62421F5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A7A7E9F-A430-4CB5-B001-236CB2E07B40}" type="pres">
      <dgm:prSet presAssocID="{FC67ACD5-DD3F-412C-B768-E871E3FFD760}" presName="Name8" presStyleCnt="0"/>
      <dgm:spPr/>
    </dgm:pt>
    <dgm:pt modelId="{90F66ADB-78F9-4CDF-AB1A-F73465F36174}" type="pres">
      <dgm:prSet presAssocID="{FC67ACD5-DD3F-412C-B768-E871E3FFD760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FE93724-C082-4B7A-85A5-9A3C83888422}" type="pres">
      <dgm:prSet presAssocID="{FC67ACD5-DD3F-412C-B768-E871E3FFD76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7EFCFD4-FDAF-468C-A404-60A94BED58F3}" type="pres">
      <dgm:prSet presAssocID="{394AC784-314A-4483-AF64-C026E8BB90E8}" presName="Name8" presStyleCnt="0"/>
      <dgm:spPr/>
    </dgm:pt>
    <dgm:pt modelId="{8F333715-7320-4A38-8C66-6B06C5B5696D}" type="pres">
      <dgm:prSet presAssocID="{394AC784-314A-4483-AF64-C026E8BB90E8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D7FC5C8-9330-42F5-B84C-AF77BA7317BF}" type="pres">
      <dgm:prSet presAssocID="{394AC784-314A-4483-AF64-C026E8BB90E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F8ABE06-372A-4651-A134-A2B5C0348D21}" type="pres">
      <dgm:prSet presAssocID="{A26537AC-FD04-4915-8209-45B7352A796B}" presName="Name8" presStyleCnt="0"/>
      <dgm:spPr/>
    </dgm:pt>
    <dgm:pt modelId="{46CB5134-6D81-4AA3-91A6-7F7FE1263BEA}" type="pres">
      <dgm:prSet presAssocID="{A26537AC-FD04-4915-8209-45B7352A796B}" presName="level" presStyleLbl="node1" presStyleIdx="3" presStyleCnt="4" custScaleY="200233" custLinFactNeighborX="-748" custLinFactNeighborY="6022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66142F2-4C5A-4875-97DF-43E30CD9E7BB}" type="pres">
      <dgm:prSet presAssocID="{A26537AC-FD04-4915-8209-45B7352A796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D39162C3-4081-404D-A4B2-1403EF841C61}" type="presOf" srcId="{A26537AC-FD04-4915-8209-45B7352A796B}" destId="{B66142F2-4C5A-4875-97DF-43E30CD9E7BB}" srcOrd="1" destOrd="0" presId="urn:microsoft.com/office/officeart/2005/8/layout/pyramid1"/>
    <dgm:cxn modelId="{5218B823-AFCF-4A85-AB38-06CFFF159CCC}" srcId="{6ED816EB-CA26-48F9-B56D-AF7AA2FB3B99}" destId="{A26537AC-FD04-4915-8209-45B7352A796B}" srcOrd="3" destOrd="0" parTransId="{F63AF696-81FE-4956-8F36-3C94435E8585}" sibTransId="{70DA8DFB-C919-49CD-AF00-11A00113C2E6}"/>
    <dgm:cxn modelId="{CF33A244-B090-4E4C-9EA0-A1EEC9FD76AF}" type="presOf" srcId="{60F62E3E-E442-491A-9F44-AACB62421F5A}" destId="{85C41818-1FA4-4FD0-8943-1F9505F53964}" srcOrd="0" destOrd="0" presId="urn:microsoft.com/office/officeart/2005/8/layout/pyramid1"/>
    <dgm:cxn modelId="{513493BC-0516-49F2-8574-F687F5576AB7}" type="presOf" srcId="{FC67ACD5-DD3F-412C-B768-E871E3FFD760}" destId="{90F66ADB-78F9-4CDF-AB1A-F73465F36174}" srcOrd="0" destOrd="0" presId="urn:microsoft.com/office/officeart/2005/8/layout/pyramid1"/>
    <dgm:cxn modelId="{55EBCED0-7163-41E4-AD41-1B28D6EF141F}" srcId="{6ED816EB-CA26-48F9-B56D-AF7AA2FB3B99}" destId="{60F62E3E-E442-491A-9F44-AACB62421F5A}" srcOrd="0" destOrd="0" parTransId="{C9376799-66F7-4630-BA09-E0421426E45D}" sibTransId="{AF57706A-DFA3-48EB-AA97-025BE5469299}"/>
    <dgm:cxn modelId="{729E1C5C-8FA1-4E63-A67C-19FA77086ED5}" type="presOf" srcId="{FC67ACD5-DD3F-412C-B768-E871E3FFD760}" destId="{AFE93724-C082-4B7A-85A5-9A3C83888422}" srcOrd="1" destOrd="0" presId="urn:microsoft.com/office/officeart/2005/8/layout/pyramid1"/>
    <dgm:cxn modelId="{C4825319-D4CC-4C91-9C5A-56E3A5B13686}" type="presOf" srcId="{60F62E3E-E442-491A-9F44-AACB62421F5A}" destId="{BF31B00F-E8F0-4ED2-8623-6EA87C1B26C4}" srcOrd="1" destOrd="0" presId="urn:microsoft.com/office/officeart/2005/8/layout/pyramid1"/>
    <dgm:cxn modelId="{B674202B-C9CD-480E-BBF7-C7345EB50E71}" type="presOf" srcId="{394AC784-314A-4483-AF64-C026E8BB90E8}" destId="{BD7FC5C8-9330-42F5-B84C-AF77BA7317BF}" srcOrd="1" destOrd="0" presId="urn:microsoft.com/office/officeart/2005/8/layout/pyramid1"/>
    <dgm:cxn modelId="{7557E1FF-6E40-416B-AECC-B72333F10E9A}" srcId="{6ED816EB-CA26-48F9-B56D-AF7AA2FB3B99}" destId="{394AC784-314A-4483-AF64-C026E8BB90E8}" srcOrd="2" destOrd="0" parTransId="{873D5C23-7C77-4C45-B66A-5CBECFE7B23F}" sibTransId="{C50A9D9D-E4CD-46CE-BB74-55C642D88DFB}"/>
    <dgm:cxn modelId="{B52B528E-4A6A-4EF7-A384-187591409C0A}" type="presOf" srcId="{A26537AC-FD04-4915-8209-45B7352A796B}" destId="{46CB5134-6D81-4AA3-91A6-7F7FE1263BEA}" srcOrd="0" destOrd="0" presId="urn:microsoft.com/office/officeart/2005/8/layout/pyramid1"/>
    <dgm:cxn modelId="{6A3D7565-1354-4510-BEB8-7BC2B05B4B94}" srcId="{6ED816EB-CA26-48F9-B56D-AF7AA2FB3B99}" destId="{FC67ACD5-DD3F-412C-B768-E871E3FFD760}" srcOrd="1" destOrd="0" parTransId="{E5E5B0DD-55B2-4D3F-9022-F43F16D33DDA}" sibTransId="{0EF33B6C-2913-4D90-84AA-A6F51871EAD5}"/>
    <dgm:cxn modelId="{DB82431E-FBE7-4ED4-BEA0-BAE251BD5A56}" type="presOf" srcId="{394AC784-314A-4483-AF64-C026E8BB90E8}" destId="{8F333715-7320-4A38-8C66-6B06C5B5696D}" srcOrd="0" destOrd="0" presId="urn:microsoft.com/office/officeart/2005/8/layout/pyramid1"/>
    <dgm:cxn modelId="{3658A8C8-3354-48A9-9DFD-A02BDB53CD6C}" type="presOf" srcId="{6ED816EB-CA26-48F9-B56D-AF7AA2FB3B99}" destId="{43EFEF18-9995-4575-83EF-F1BE5495DF65}" srcOrd="0" destOrd="0" presId="urn:microsoft.com/office/officeart/2005/8/layout/pyramid1"/>
    <dgm:cxn modelId="{EE071AD7-44DE-4B5D-B1AE-9942EBECD6DE}" type="presParOf" srcId="{43EFEF18-9995-4575-83EF-F1BE5495DF65}" destId="{0824FB96-6281-43EC-A04A-299EB83D3981}" srcOrd="0" destOrd="0" presId="urn:microsoft.com/office/officeart/2005/8/layout/pyramid1"/>
    <dgm:cxn modelId="{142A310C-DB66-47A2-B171-EEF55B9D9828}" type="presParOf" srcId="{0824FB96-6281-43EC-A04A-299EB83D3981}" destId="{85C41818-1FA4-4FD0-8943-1F9505F53964}" srcOrd="0" destOrd="0" presId="urn:microsoft.com/office/officeart/2005/8/layout/pyramid1"/>
    <dgm:cxn modelId="{8BFB5DE1-BC10-42CB-8F93-6B1D576B87AE}" type="presParOf" srcId="{0824FB96-6281-43EC-A04A-299EB83D3981}" destId="{BF31B00F-E8F0-4ED2-8623-6EA87C1B26C4}" srcOrd="1" destOrd="0" presId="urn:microsoft.com/office/officeart/2005/8/layout/pyramid1"/>
    <dgm:cxn modelId="{196D0BB0-F2D1-47A6-B7F2-D0191C063700}" type="presParOf" srcId="{43EFEF18-9995-4575-83EF-F1BE5495DF65}" destId="{BA7A7E9F-A430-4CB5-B001-236CB2E07B40}" srcOrd="1" destOrd="0" presId="urn:microsoft.com/office/officeart/2005/8/layout/pyramid1"/>
    <dgm:cxn modelId="{7774F37E-18DE-4211-8644-901C67E0B528}" type="presParOf" srcId="{BA7A7E9F-A430-4CB5-B001-236CB2E07B40}" destId="{90F66ADB-78F9-4CDF-AB1A-F73465F36174}" srcOrd="0" destOrd="0" presId="urn:microsoft.com/office/officeart/2005/8/layout/pyramid1"/>
    <dgm:cxn modelId="{1F0CB357-C218-4D7B-9CC4-4C90D4A5FE5A}" type="presParOf" srcId="{BA7A7E9F-A430-4CB5-B001-236CB2E07B40}" destId="{AFE93724-C082-4B7A-85A5-9A3C83888422}" srcOrd="1" destOrd="0" presId="urn:microsoft.com/office/officeart/2005/8/layout/pyramid1"/>
    <dgm:cxn modelId="{E5D421AE-236A-46C4-9020-0DB4CB7F62A5}" type="presParOf" srcId="{43EFEF18-9995-4575-83EF-F1BE5495DF65}" destId="{B7EFCFD4-FDAF-468C-A404-60A94BED58F3}" srcOrd="2" destOrd="0" presId="urn:microsoft.com/office/officeart/2005/8/layout/pyramid1"/>
    <dgm:cxn modelId="{8C17E8C3-3E09-4C51-9A27-B87E48A9A91D}" type="presParOf" srcId="{B7EFCFD4-FDAF-468C-A404-60A94BED58F3}" destId="{8F333715-7320-4A38-8C66-6B06C5B5696D}" srcOrd="0" destOrd="0" presId="urn:microsoft.com/office/officeart/2005/8/layout/pyramid1"/>
    <dgm:cxn modelId="{349BD0E1-2D56-4A45-9412-2F79561CFF6F}" type="presParOf" srcId="{B7EFCFD4-FDAF-468C-A404-60A94BED58F3}" destId="{BD7FC5C8-9330-42F5-B84C-AF77BA7317BF}" srcOrd="1" destOrd="0" presId="urn:microsoft.com/office/officeart/2005/8/layout/pyramid1"/>
    <dgm:cxn modelId="{7F87C78F-DEF3-458E-81A8-9ADFEE30D789}" type="presParOf" srcId="{43EFEF18-9995-4575-83EF-F1BE5495DF65}" destId="{AF8ABE06-372A-4651-A134-A2B5C0348D21}" srcOrd="3" destOrd="0" presId="urn:microsoft.com/office/officeart/2005/8/layout/pyramid1"/>
    <dgm:cxn modelId="{D031A1C4-91B8-4484-BFFD-3314940CF621}" type="presParOf" srcId="{AF8ABE06-372A-4651-A134-A2B5C0348D21}" destId="{46CB5134-6D81-4AA3-91A6-7F7FE1263BEA}" srcOrd="0" destOrd="0" presId="urn:microsoft.com/office/officeart/2005/8/layout/pyramid1"/>
    <dgm:cxn modelId="{F28AEB5F-8AE9-4DA8-AD0A-978E206AF667}" type="presParOf" srcId="{AF8ABE06-372A-4651-A134-A2B5C0348D21}" destId="{B66142F2-4C5A-4875-97DF-43E30CD9E7B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D816EB-CA26-48F9-B56D-AF7AA2FB3B99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60F62E3E-E442-491A-9F44-AACB62421F5A}">
      <dgm:prSet phldrT="[Teks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nb-NO" dirty="0"/>
        </a:p>
        <a:p>
          <a:r>
            <a:rPr lang="nb-NO" dirty="0"/>
            <a:t>Privat </a:t>
          </a:r>
        </a:p>
        <a:p>
          <a:r>
            <a:rPr lang="nb-NO" dirty="0"/>
            <a:t>pensjon/sparing</a:t>
          </a:r>
        </a:p>
      </dgm:t>
    </dgm:pt>
    <dgm:pt modelId="{C9376799-66F7-4630-BA09-E0421426E45D}" type="parTrans" cxnId="{55EBCED0-7163-41E4-AD41-1B28D6EF141F}">
      <dgm:prSet/>
      <dgm:spPr/>
      <dgm:t>
        <a:bodyPr/>
        <a:lstStyle/>
        <a:p>
          <a:endParaRPr lang="nb-NO"/>
        </a:p>
      </dgm:t>
    </dgm:pt>
    <dgm:pt modelId="{AF57706A-DFA3-48EB-AA97-025BE5469299}" type="sibTrans" cxnId="{55EBCED0-7163-41E4-AD41-1B28D6EF141F}">
      <dgm:prSet/>
      <dgm:spPr/>
      <dgm:t>
        <a:bodyPr/>
        <a:lstStyle/>
        <a:p>
          <a:endParaRPr lang="nb-NO"/>
        </a:p>
      </dgm:t>
    </dgm:pt>
    <dgm:pt modelId="{FC67ACD5-DD3F-412C-B768-E871E3FFD760}">
      <dgm:prSet phldrT="[Tekst]" custT="1"/>
      <dgm:spPr>
        <a:solidFill>
          <a:srgbClr val="FFFF00"/>
        </a:solidFill>
      </dgm:spPr>
      <dgm:t>
        <a:bodyPr/>
        <a:lstStyle/>
        <a:p>
          <a:r>
            <a:rPr lang="nb-NO" sz="1100" dirty="0" smtClean="0"/>
            <a:t>Tjenestepensjon</a:t>
          </a:r>
        </a:p>
        <a:p>
          <a:r>
            <a:rPr lang="nb-NO" sz="1100" dirty="0" smtClean="0"/>
            <a:t>Innskudd </a:t>
          </a:r>
          <a:endParaRPr lang="nb-NO" sz="1100" dirty="0"/>
        </a:p>
      </dgm:t>
    </dgm:pt>
    <dgm:pt modelId="{E5E5B0DD-55B2-4D3F-9022-F43F16D33DDA}" type="parTrans" cxnId="{6A3D7565-1354-4510-BEB8-7BC2B05B4B94}">
      <dgm:prSet/>
      <dgm:spPr/>
      <dgm:t>
        <a:bodyPr/>
        <a:lstStyle/>
        <a:p>
          <a:endParaRPr lang="nb-NO"/>
        </a:p>
      </dgm:t>
    </dgm:pt>
    <dgm:pt modelId="{0EF33B6C-2913-4D90-84AA-A6F51871EAD5}" type="sibTrans" cxnId="{6A3D7565-1354-4510-BEB8-7BC2B05B4B94}">
      <dgm:prSet/>
      <dgm:spPr/>
      <dgm:t>
        <a:bodyPr/>
        <a:lstStyle/>
        <a:p>
          <a:endParaRPr lang="nb-NO"/>
        </a:p>
      </dgm:t>
    </dgm:pt>
    <dgm:pt modelId="{A26537AC-FD04-4915-8209-45B7352A796B}">
      <dgm:prSet phldrT="[Tekst]" custT="1"/>
      <dgm:spPr>
        <a:solidFill>
          <a:srgbClr val="FF0000"/>
        </a:solidFill>
      </dgm:spPr>
      <dgm:t>
        <a:bodyPr/>
        <a:lstStyle/>
        <a:p>
          <a:r>
            <a:rPr lang="nb-NO" sz="1200" dirty="0"/>
            <a:t>Folketrygden</a:t>
          </a:r>
        </a:p>
      </dgm:t>
    </dgm:pt>
    <dgm:pt modelId="{F63AF696-81FE-4956-8F36-3C94435E8585}" type="parTrans" cxnId="{5218B823-AFCF-4A85-AB38-06CFFF159CCC}">
      <dgm:prSet/>
      <dgm:spPr/>
      <dgm:t>
        <a:bodyPr/>
        <a:lstStyle/>
        <a:p>
          <a:endParaRPr lang="nb-NO"/>
        </a:p>
      </dgm:t>
    </dgm:pt>
    <dgm:pt modelId="{70DA8DFB-C919-49CD-AF00-11A00113C2E6}" type="sibTrans" cxnId="{5218B823-AFCF-4A85-AB38-06CFFF159CCC}">
      <dgm:prSet/>
      <dgm:spPr/>
      <dgm:t>
        <a:bodyPr/>
        <a:lstStyle/>
        <a:p>
          <a:endParaRPr lang="nb-NO"/>
        </a:p>
      </dgm:t>
    </dgm:pt>
    <dgm:pt modelId="{394AC784-314A-4483-AF64-C026E8BB90E8}">
      <dgm:prSet phldrT="[Tekst]" custT="1"/>
      <dgm:spPr/>
      <dgm:t>
        <a:bodyPr/>
        <a:lstStyle/>
        <a:p>
          <a:r>
            <a:rPr lang="nb-NO" sz="1200" dirty="0" smtClean="0"/>
            <a:t>AFP + 1G 60-67 år</a:t>
          </a:r>
        </a:p>
        <a:p>
          <a:r>
            <a:rPr lang="nb-NO" sz="1200" dirty="0" smtClean="0"/>
            <a:t>= (PTS +  NRT + GP)</a:t>
          </a:r>
          <a:endParaRPr lang="nb-NO" sz="1200" dirty="0"/>
        </a:p>
      </dgm:t>
    </dgm:pt>
    <dgm:pt modelId="{873D5C23-7C77-4C45-B66A-5CBECFE7B23F}" type="parTrans" cxnId="{7557E1FF-6E40-416B-AECC-B72333F10E9A}">
      <dgm:prSet/>
      <dgm:spPr/>
      <dgm:t>
        <a:bodyPr/>
        <a:lstStyle/>
        <a:p>
          <a:endParaRPr lang="nb-NO"/>
        </a:p>
      </dgm:t>
    </dgm:pt>
    <dgm:pt modelId="{C50A9D9D-E4CD-46CE-BB74-55C642D88DFB}" type="sibTrans" cxnId="{7557E1FF-6E40-416B-AECC-B72333F10E9A}">
      <dgm:prSet/>
      <dgm:spPr/>
      <dgm:t>
        <a:bodyPr/>
        <a:lstStyle/>
        <a:p>
          <a:endParaRPr lang="nb-NO"/>
        </a:p>
      </dgm:t>
    </dgm:pt>
    <dgm:pt modelId="{43EFEF18-9995-4575-83EF-F1BE5495DF65}" type="pres">
      <dgm:prSet presAssocID="{6ED816EB-CA26-48F9-B56D-AF7AA2FB3B99}" presName="Name0" presStyleCnt="0">
        <dgm:presLayoutVars>
          <dgm:dir/>
          <dgm:animLvl val="lvl"/>
          <dgm:resizeHandles val="exact"/>
        </dgm:presLayoutVars>
      </dgm:prSet>
      <dgm:spPr/>
    </dgm:pt>
    <dgm:pt modelId="{0824FB96-6281-43EC-A04A-299EB83D3981}" type="pres">
      <dgm:prSet presAssocID="{60F62E3E-E442-491A-9F44-AACB62421F5A}" presName="Name8" presStyleCnt="0"/>
      <dgm:spPr/>
    </dgm:pt>
    <dgm:pt modelId="{85C41818-1FA4-4FD0-8943-1F9505F53964}" type="pres">
      <dgm:prSet presAssocID="{60F62E3E-E442-491A-9F44-AACB62421F5A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F31B00F-E8F0-4ED2-8623-6EA87C1B26C4}" type="pres">
      <dgm:prSet presAssocID="{60F62E3E-E442-491A-9F44-AACB62421F5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A7A7E9F-A430-4CB5-B001-236CB2E07B40}" type="pres">
      <dgm:prSet presAssocID="{FC67ACD5-DD3F-412C-B768-E871E3FFD760}" presName="Name8" presStyleCnt="0"/>
      <dgm:spPr/>
    </dgm:pt>
    <dgm:pt modelId="{90F66ADB-78F9-4CDF-AB1A-F73465F36174}" type="pres">
      <dgm:prSet presAssocID="{FC67ACD5-DD3F-412C-B768-E871E3FFD760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FE93724-C082-4B7A-85A5-9A3C83888422}" type="pres">
      <dgm:prSet presAssocID="{FC67ACD5-DD3F-412C-B768-E871E3FFD76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7EFCFD4-FDAF-468C-A404-60A94BED58F3}" type="pres">
      <dgm:prSet presAssocID="{394AC784-314A-4483-AF64-C026E8BB90E8}" presName="Name8" presStyleCnt="0"/>
      <dgm:spPr/>
    </dgm:pt>
    <dgm:pt modelId="{8F333715-7320-4A38-8C66-6B06C5B5696D}" type="pres">
      <dgm:prSet presAssocID="{394AC784-314A-4483-AF64-C026E8BB90E8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D7FC5C8-9330-42F5-B84C-AF77BA7317BF}" type="pres">
      <dgm:prSet presAssocID="{394AC784-314A-4483-AF64-C026E8BB90E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F8ABE06-372A-4651-A134-A2B5C0348D21}" type="pres">
      <dgm:prSet presAssocID="{A26537AC-FD04-4915-8209-45B7352A796B}" presName="Name8" presStyleCnt="0"/>
      <dgm:spPr/>
    </dgm:pt>
    <dgm:pt modelId="{46CB5134-6D81-4AA3-91A6-7F7FE1263BEA}" type="pres">
      <dgm:prSet presAssocID="{A26537AC-FD04-4915-8209-45B7352A796B}" presName="level" presStyleLbl="node1" presStyleIdx="3" presStyleCnt="4" custScaleY="200233" custLinFactNeighborX="-748" custLinFactNeighborY="6022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66142F2-4C5A-4875-97DF-43E30CD9E7BB}" type="pres">
      <dgm:prSet presAssocID="{A26537AC-FD04-4915-8209-45B7352A796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D39162C3-4081-404D-A4B2-1403EF841C61}" type="presOf" srcId="{A26537AC-FD04-4915-8209-45B7352A796B}" destId="{B66142F2-4C5A-4875-97DF-43E30CD9E7BB}" srcOrd="1" destOrd="0" presId="urn:microsoft.com/office/officeart/2005/8/layout/pyramid1"/>
    <dgm:cxn modelId="{5218B823-AFCF-4A85-AB38-06CFFF159CCC}" srcId="{6ED816EB-CA26-48F9-B56D-AF7AA2FB3B99}" destId="{A26537AC-FD04-4915-8209-45B7352A796B}" srcOrd="3" destOrd="0" parTransId="{F63AF696-81FE-4956-8F36-3C94435E8585}" sibTransId="{70DA8DFB-C919-49CD-AF00-11A00113C2E6}"/>
    <dgm:cxn modelId="{CF33A244-B090-4E4C-9EA0-A1EEC9FD76AF}" type="presOf" srcId="{60F62E3E-E442-491A-9F44-AACB62421F5A}" destId="{85C41818-1FA4-4FD0-8943-1F9505F53964}" srcOrd="0" destOrd="0" presId="urn:microsoft.com/office/officeart/2005/8/layout/pyramid1"/>
    <dgm:cxn modelId="{513493BC-0516-49F2-8574-F687F5576AB7}" type="presOf" srcId="{FC67ACD5-DD3F-412C-B768-E871E3FFD760}" destId="{90F66ADB-78F9-4CDF-AB1A-F73465F36174}" srcOrd="0" destOrd="0" presId="urn:microsoft.com/office/officeart/2005/8/layout/pyramid1"/>
    <dgm:cxn modelId="{55EBCED0-7163-41E4-AD41-1B28D6EF141F}" srcId="{6ED816EB-CA26-48F9-B56D-AF7AA2FB3B99}" destId="{60F62E3E-E442-491A-9F44-AACB62421F5A}" srcOrd="0" destOrd="0" parTransId="{C9376799-66F7-4630-BA09-E0421426E45D}" sibTransId="{AF57706A-DFA3-48EB-AA97-025BE5469299}"/>
    <dgm:cxn modelId="{729E1C5C-8FA1-4E63-A67C-19FA77086ED5}" type="presOf" srcId="{FC67ACD5-DD3F-412C-B768-E871E3FFD760}" destId="{AFE93724-C082-4B7A-85A5-9A3C83888422}" srcOrd="1" destOrd="0" presId="urn:microsoft.com/office/officeart/2005/8/layout/pyramid1"/>
    <dgm:cxn modelId="{C4825319-D4CC-4C91-9C5A-56E3A5B13686}" type="presOf" srcId="{60F62E3E-E442-491A-9F44-AACB62421F5A}" destId="{BF31B00F-E8F0-4ED2-8623-6EA87C1B26C4}" srcOrd="1" destOrd="0" presId="urn:microsoft.com/office/officeart/2005/8/layout/pyramid1"/>
    <dgm:cxn modelId="{B674202B-C9CD-480E-BBF7-C7345EB50E71}" type="presOf" srcId="{394AC784-314A-4483-AF64-C026E8BB90E8}" destId="{BD7FC5C8-9330-42F5-B84C-AF77BA7317BF}" srcOrd="1" destOrd="0" presId="urn:microsoft.com/office/officeart/2005/8/layout/pyramid1"/>
    <dgm:cxn modelId="{7557E1FF-6E40-416B-AECC-B72333F10E9A}" srcId="{6ED816EB-CA26-48F9-B56D-AF7AA2FB3B99}" destId="{394AC784-314A-4483-AF64-C026E8BB90E8}" srcOrd="2" destOrd="0" parTransId="{873D5C23-7C77-4C45-B66A-5CBECFE7B23F}" sibTransId="{C50A9D9D-E4CD-46CE-BB74-55C642D88DFB}"/>
    <dgm:cxn modelId="{B52B528E-4A6A-4EF7-A384-187591409C0A}" type="presOf" srcId="{A26537AC-FD04-4915-8209-45B7352A796B}" destId="{46CB5134-6D81-4AA3-91A6-7F7FE1263BEA}" srcOrd="0" destOrd="0" presId="urn:microsoft.com/office/officeart/2005/8/layout/pyramid1"/>
    <dgm:cxn modelId="{6A3D7565-1354-4510-BEB8-7BC2B05B4B94}" srcId="{6ED816EB-CA26-48F9-B56D-AF7AA2FB3B99}" destId="{FC67ACD5-DD3F-412C-B768-E871E3FFD760}" srcOrd="1" destOrd="0" parTransId="{E5E5B0DD-55B2-4D3F-9022-F43F16D33DDA}" sibTransId="{0EF33B6C-2913-4D90-84AA-A6F51871EAD5}"/>
    <dgm:cxn modelId="{DB82431E-FBE7-4ED4-BEA0-BAE251BD5A56}" type="presOf" srcId="{394AC784-314A-4483-AF64-C026E8BB90E8}" destId="{8F333715-7320-4A38-8C66-6B06C5B5696D}" srcOrd="0" destOrd="0" presId="urn:microsoft.com/office/officeart/2005/8/layout/pyramid1"/>
    <dgm:cxn modelId="{3658A8C8-3354-48A9-9DFD-A02BDB53CD6C}" type="presOf" srcId="{6ED816EB-CA26-48F9-B56D-AF7AA2FB3B99}" destId="{43EFEF18-9995-4575-83EF-F1BE5495DF65}" srcOrd="0" destOrd="0" presId="urn:microsoft.com/office/officeart/2005/8/layout/pyramid1"/>
    <dgm:cxn modelId="{EE071AD7-44DE-4B5D-B1AE-9942EBECD6DE}" type="presParOf" srcId="{43EFEF18-9995-4575-83EF-F1BE5495DF65}" destId="{0824FB96-6281-43EC-A04A-299EB83D3981}" srcOrd="0" destOrd="0" presId="urn:microsoft.com/office/officeart/2005/8/layout/pyramid1"/>
    <dgm:cxn modelId="{142A310C-DB66-47A2-B171-EEF55B9D9828}" type="presParOf" srcId="{0824FB96-6281-43EC-A04A-299EB83D3981}" destId="{85C41818-1FA4-4FD0-8943-1F9505F53964}" srcOrd="0" destOrd="0" presId="urn:microsoft.com/office/officeart/2005/8/layout/pyramid1"/>
    <dgm:cxn modelId="{8BFB5DE1-BC10-42CB-8F93-6B1D576B87AE}" type="presParOf" srcId="{0824FB96-6281-43EC-A04A-299EB83D3981}" destId="{BF31B00F-E8F0-4ED2-8623-6EA87C1B26C4}" srcOrd="1" destOrd="0" presId="urn:microsoft.com/office/officeart/2005/8/layout/pyramid1"/>
    <dgm:cxn modelId="{196D0BB0-F2D1-47A6-B7F2-D0191C063700}" type="presParOf" srcId="{43EFEF18-9995-4575-83EF-F1BE5495DF65}" destId="{BA7A7E9F-A430-4CB5-B001-236CB2E07B40}" srcOrd="1" destOrd="0" presId="urn:microsoft.com/office/officeart/2005/8/layout/pyramid1"/>
    <dgm:cxn modelId="{7774F37E-18DE-4211-8644-901C67E0B528}" type="presParOf" srcId="{BA7A7E9F-A430-4CB5-B001-236CB2E07B40}" destId="{90F66ADB-78F9-4CDF-AB1A-F73465F36174}" srcOrd="0" destOrd="0" presId="urn:microsoft.com/office/officeart/2005/8/layout/pyramid1"/>
    <dgm:cxn modelId="{1F0CB357-C218-4D7B-9CC4-4C90D4A5FE5A}" type="presParOf" srcId="{BA7A7E9F-A430-4CB5-B001-236CB2E07B40}" destId="{AFE93724-C082-4B7A-85A5-9A3C83888422}" srcOrd="1" destOrd="0" presId="urn:microsoft.com/office/officeart/2005/8/layout/pyramid1"/>
    <dgm:cxn modelId="{E5D421AE-236A-46C4-9020-0DB4CB7F62A5}" type="presParOf" srcId="{43EFEF18-9995-4575-83EF-F1BE5495DF65}" destId="{B7EFCFD4-FDAF-468C-A404-60A94BED58F3}" srcOrd="2" destOrd="0" presId="urn:microsoft.com/office/officeart/2005/8/layout/pyramid1"/>
    <dgm:cxn modelId="{8C17E8C3-3E09-4C51-9A27-B87E48A9A91D}" type="presParOf" srcId="{B7EFCFD4-FDAF-468C-A404-60A94BED58F3}" destId="{8F333715-7320-4A38-8C66-6B06C5B5696D}" srcOrd="0" destOrd="0" presId="urn:microsoft.com/office/officeart/2005/8/layout/pyramid1"/>
    <dgm:cxn modelId="{349BD0E1-2D56-4A45-9412-2F79561CFF6F}" type="presParOf" srcId="{B7EFCFD4-FDAF-468C-A404-60A94BED58F3}" destId="{BD7FC5C8-9330-42F5-B84C-AF77BA7317BF}" srcOrd="1" destOrd="0" presId="urn:microsoft.com/office/officeart/2005/8/layout/pyramid1"/>
    <dgm:cxn modelId="{7F87C78F-DEF3-458E-81A8-9ADFEE30D789}" type="presParOf" srcId="{43EFEF18-9995-4575-83EF-F1BE5495DF65}" destId="{AF8ABE06-372A-4651-A134-A2B5C0348D21}" srcOrd="3" destOrd="0" presId="urn:microsoft.com/office/officeart/2005/8/layout/pyramid1"/>
    <dgm:cxn modelId="{D031A1C4-91B8-4484-BFFD-3314940CF621}" type="presParOf" srcId="{AF8ABE06-372A-4651-A134-A2B5C0348D21}" destId="{46CB5134-6D81-4AA3-91A6-7F7FE1263BEA}" srcOrd="0" destOrd="0" presId="urn:microsoft.com/office/officeart/2005/8/layout/pyramid1"/>
    <dgm:cxn modelId="{F28AEB5F-8AE9-4DA8-AD0A-978E206AF667}" type="presParOf" srcId="{AF8ABE06-372A-4651-A134-A2B5C0348D21}" destId="{B66142F2-4C5A-4875-97DF-43E30CD9E7B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D816EB-CA26-48F9-B56D-AF7AA2FB3B99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60F62E3E-E442-491A-9F44-AACB62421F5A}">
      <dgm:prSet phldrT="[Teks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nb-NO" dirty="0"/>
        </a:p>
        <a:p>
          <a:r>
            <a:rPr lang="nb-NO" dirty="0"/>
            <a:t>Privat </a:t>
          </a:r>
        </a:p>
        <a:p>
          <a:r>
            <a:rPr lang="nb-NO" dirty="0"/>
            <a:t>pensjon/sparing</a:t>
          </a:r>
        </a:p>
      </dgm:t>
    </dgm:pt>
    <dgm:pt modelId="{C9376799-66F7-4630-BA09-E0421426E45D}" type="parTrans" cxnId="{55EBCED0-7163-41E4-AD41-1B28D6EF141F}">
      <dgm:prSet/>
      <dgm:spPr/>
      <dgm:t>
        <a:bodyPr/>
        <a:lstStyle/>
        <a:p>
          <a:endParaRPr lang="nb-NO"/>
        </a:p>
      </dgm:t>
    </dgm:pt>
    <dgm:pt modelId="{AF57706A-DFA3-48EB-AA97-025BE5469299}" type="sibTrans" cxnId="{55EBCED0-7163-41E4-AD41-1B28D6EF141F}">
      <dgm:prSet/>
      <dgm:spPr/>
      <dgm:t>
        <a:bodyPr/>
        <a:lstStyle/>
        <a:p>
          <a:endParaRPr lang="nb-NO"/>
        </a:p>
      </dgm:t>
    </dgm:pt>
    <dgm:pt modelId="{FC67ACD5-DD3F-412C-B768-E871E3FFD760}">
      <dgm:prSet phldrT="[Tekst]" custT="1"/>
      <dgm:spPr>
        <a:solidFill>
          <a:srgbClr val="FFFF00"/>
        </a:solidFill>
      </dgm:spPr>
      <dgm:t>
        <a:bodyPr/>
        <a:lstStyle/>
        <a:p>
          <a:r>
            <a:rPr lang="nb-NO" sz="1100" dirty="0" smtClean="0"/>
            <a:t>Tjenestepensjon</a:t>
          </a:r>
        </a:p>
        <a:p>
          <a:r>
            <a:rPr lang="nb-NO" sz="1100" dirty="0" smtClean="0"/>
            <a:t>Innskudd </a:t>
          </a:r>
          <a:endParaRPr lang="nb-NO" sz="1100" dirty="0"/>
        </a:p>
      </dgm:t>
    </dgm:pt>
    <dgm:pt modelId="{E5E5B0DD-55B2-4D3F-9022-F43F16D33DDA}" type="parTrans" cxnId="{6A3D7565-1354-4510-BEB8-7BC2B05B4B94}">
      <dgm:prSet/>
      <dgm:spPr/>
      <dgm:t>
        <a:bodyPr/>
        <a:lstStyle/>
        <a:p>
          <a:endParaRPr lang="nb-NO"/>
        </a:p>
      </dgm:t>
    </dgm:pt>
    <dgm:pt modelId="{0EF33B6C-2913-4D90-84AA-A6F51871EAD5}" type="sibTrans" cxnId="{6A3D7565-1354-4510-BEB8-7BC2B05B4B94}">
      <dgm:prSet/>
      <dgm:spPr/>
      <dgm:t>
        <a:bodyPr/>
        <a:lstStyle/>
        <a:p>
          <a:endParaRPr lang="nb-NO"/>
        </a:p>
      </dgm:t>
    </dgm:pt>
    <dgm:pt modelId="{A26537AC-FD04-4915-8209-45B7352A796B}">
      <dgm:prSet phldrT="[Tekst]" custT="1"/>
      <dgm:spPr>
        <a:solidFill>
          <a:srgbClr val="FF0000"/>
        </a:solidFill>
      </dgm:spPr>
      <dgm:t>
        <a:bodyPr/>
        <a:lstStyle/>
        <a:p>
          <a:r>
            <a:rPr lang="nb-NO" sz="1200" dirty="0"/>
            <a:t>Folketrygden</a:t>
          </a:r>
        </a:p>
      </dgm:t>
    </dgm:pt>
    <dgm:pt modelId="{F63AF696-81FE-4956-8F36-3C94435E8585}" type="parTrans" cxnId="{5218B823-AFCF-4A85-AB38-06CFFF159CCC}">
      <dgm:prSet/>
      <dgm:spPr/>
      <dgm:t>
        <a:bodyPr/>
        <a:lstStyle/>
        <a:p>
          <a:endParaRPr lang="nb-NO"/>
        </a:p>
      </dgm:t>
    </dgm:pt>
    <dgm:pt modelId="{70DA8DFB-C919-49CD-AF00-11A00113C2E6}" type="sibTrans" cxnId="{5218B823-AFCF-4A85-AB38-06CFFF159CCC}">
      <dgm:prSet/>
      <dgm:spPr/>
      <dgm:t>
        <a:bodyPr/>
        <a:lstStyle/>
        <a:p>
          <a:endParaRPr lang="nb-NO"/>
        </a:p>
      </dgm:t>
    </dgm:pt>
    <dgm:pt modelId="{394AC784-314A-4483-AF64-C026E8BB90E8}">
      <dgm:prSet phldrT="[Tekst]" custT="1"/>
      <dgm:spPr/>
      <dgm:t>
        <a:bodyPr/>
        <a:lstStyle/>
        <a:p>
          <a:r>
            <a:rPr lang="nb-NO" sz="1200" dirty="0" smtClean="0"/>
            <a:t>AFP LO/NHO Livsvarig</a:t>
          </a:r>
          <a:endParaRPr lang="nb-NO" sz="1200" dirty="0"/>
        </a:p>
      </dgm:t>
    </dgm:pt>
    <dgm:pt modelId="{873D5C23-7C77-4C45-B66A-5CBECFE7B23F}" type="parTrans" cxnId="{7557E1FF-6E40-416B-AECC-B72333F10E9A}">
      <dgm:prSet/>
      <dgm:spPr/>
      <dgm:t>
        <a:bodyPr/>
        <a:lstStyle/>
        <a:p>
          <a:endParaRPr lang="nb-NO"/>
        </a:p>
      </dgm:t>
    </dgm:pt>
    <dgm:pt modelId="{C50A9D9D-E4CD-46CE-BB74-55C642D88DFB}" type="sibTrans" cxnId="{7557E1FF-6E40-416B-AECC-B72333F10E9A}">
      <dgm:prSet/>
      <dgm:spPr/>
      <dgm:t>
        <a:bodyPr/>
        <a:lstStyle/>
        <a:p>
          <a:endParaRPr lang="nb-NO"/>
        </a:p>
      </dgm:t>
    </dgm:pt>
    <dgm:pt modelId="{43EFEF18-9995-4575-83EF-F1BE5495DF65}" type="pres">
      <dgm:prSet presAssocID="{6ED816EB-CA26-48F9-B56D-AF7AA2FB3B99}" presName="Name0" presStyleCnt="0">
        <dgm:presLayoutVars>
          <dgm:dir/>
          <dgm:animLvl val="lvl"/>
          <dgm:resizeHandles val="exact"/>
        </dgm:presLayoutVars>
      </dgm:prSet>
      <dgm:spPr/>
    </dgm:pt>
    <dgm:pt modelId="{0824FB96-6281-43EC-A04A-299EB83D3981}" type="pres">
      <dgm:prSet presAssocID="{60F62E3E-E442-491A-9F44-AACB62421F5A}" presName="Name8" presStyleCnt="0"/>
      <dgm:spPr/>
    </dgm:pt>
    <dgm:pt modelId="{85C41818-1FA4-4FD0-8943-1F9505F53964}" type="pres">
      <dgm:prSet presAssocID="{60F62E3E-E442-491A-9F44-AACB62421F5A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F31B00F-E8F0-4ED2-8623-6EA87C1B26C4}" type="pres">
      <dgm:prSet presAssocID="{60F62E3E-E442-491A-9F44-AACB62421F5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A7A7E9F-A430-4CB5-B001-236CB2E07B40}" type="pres">
      <dgm:prSet presAssocID="{FC67ACD5-DD3F-412C-B768-E871E3FFD760}" presName="Name8" presStyleCnt="0"/>
      <dgm:spPr/>
    </dgm:pt>
    <dgm:pt modelId="{90F66ADB-78F9-4CDF-AB1A-F73465F36174}" type="pres">
      <dgm:prSet presAssocID="{FC67ACD5-DD3F-412C-B768-E871E3FFD760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FE93724-C082-4B7A-85A5-9A3C83888422}" type="pres">
      <dgm:prSet presAssocID="{FC67ACD5-DD3F-412C-B768-E871E3FFD76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7EFCFD4-FDAF-468C-A404-60A94BED58F3}" type="pres">
      <dgm:prSet presAssocID="{394AC784-314A-4483-AF64-C026E8BB90E8}" presName="Name8" presStyleCnt="0"/>
      <dgm:spPr/>
    </dgm:pt>
    <dgm:pt modelId="{8F333715-7320-4A38-8C66-6B06C5B5696D}" type="pres">
      <dgm:prSet presAssocID="{394AC784-314A-4483-AF64-C026E8BB90E8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D7FC5C8-9330-42F5-B84C-AF77BA7317BF}" type="pres">
      <dgm:prSet presAssocID="{394AC784-314A-4483-AF64-C026E8BB90E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F8ABE06-372A-4651-A134-A2B5C0348D21}" type="pres">
      <dgm:prSet presAssocID="{A26537AC-FD04-4915-8209-45B7352A796B}" presName="Name8" presStyleCnt="0"/>
      <dgm:spPr/>
    </dgm:pt>
    <dgm:pt modelId="{46CB5134-6D81-4AA3-91A6-7F7FE1263BEA}" type="pres">
      <dgm:prSet presAssocID="{A26537AC-FD04-4915-8209-45B7352A796B}" presName="level" presStyleLbl="node1" presStyleIdx="3" presStyleCnt="4" custScaleY="200233" custLinFactNeighborX="22188" custLinFactNeighborY="11448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66142F2-4C5A-4875-97DF-43E30CD9E7BB}" type="pres">
      <dgm:prSet presAssocID="{A26537AC-FD04-4915-8209-45B7352A796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D39162C3-4081-404D-A4B2-1403EF841C61}" type="presOf" srcId="{A26537AC-FD04-4915-8209-45B7352A796B}" destId="{B66142F2-4C5A-4875-97DF-43E30CD9E7BB}" srcOrd="1" destOrd="0" presId="urn:microsoft.com/office/officeart/2005/8/layout/pyramid1"/>
    <dgm:cxn modelId="{5218B823-AFCF-4A85-AB38-06CFFF159CCC}" srcId="{6ED816EB-CA26-48F9-B56D-AF7AA2FB3B99}" destId="{A26537AC-FD04-4915-8209-45B7352A796B}" srcOrd="3" destOrd="0" parTransId="{F63AF696-81FE-4956-8F36-3C94435E8585}" sibTransId="{70DA8DFB-C919-49CD-AF00-11A00113C2E6}"/>
    <dgm:cxn modelId="{CF33A244-B090-4E4C-9EA0-A1EEC9FD76AF}" type="presOf" srcId="{60F62E3E-E442-491A-9F44-AACB62421F5A}" destId="{85C41818-1FA4-4FD0-8943-1F9505F53964}" srcOrd="0" destOrd="0" presId="urn:microsoft.com/office/officeart/2005/8/layout/pyramid1"/>
    <dgm:cxn modelId="{513493BC-0516-49F2-8574-F687F5576AB7}" type="presOf" srcId="{FC67ACD5-DD3F-412C-B768-E871E3FFD760}" destId="{90F66ADB-78F9-4CDF-AB1A-F73465F36174}" srcOrd="0" destOrd="0" presId="urn:microsoft.com/office/officeart/2005/8/layout/pyramid1"/>
    <dgm:cxn modelId="{55EBCED0-7163-41E4-AD41-1B28D6EF141F}" srcId="{6ED816EB-CA26-48F9-B56D-AF7AA2FB3B99}" destId="{60F62E3E-E442-491A-9F44-AACB62421F5A}" srcOrd="0" destOrd="0" parTransId="{C9376799-66F7-4630-BA09-E0421426E45D}" sibTransId="{AF57706A-DFA3-48EB-AA97-025BE5469299}"/>
    <dgm:cxn modelId="{729E1C5C-8FA1-4E63-A67C-19FA77086ED5}" type="presOf" srcId="{FC67ACD5-DD3F-412C-B768-E871E3FFD760}" destId="{AFE93724-C082-4B7A-85A5-9A3C83888422}" srcOrd="1" destOrd="0" presId="urn:microsoft.com/office/officeart/2005/8/layout/pyramid1"/>
    <dgm:cxn modelId="{C4825319-D4CC-4C91-9C5A-56E3A5B13686}" type="presOf" srcId="{60F62E3E-E442-491A-9F44-AACB62421F5A}" destId="{BF31B00F-E8F0-4ED2-8623-6EA87C1B26C4}" srcOrd="1" destOrd="0" presId="urn:microsoft.com/office/officeart/2005/8/layout/pyramid1"/>
    <dgm:cxn modelId="{B674202B-C9CD-480E-BBF7-C7345EB50E71}" type="presOf" srcId="{394AC784-314A-4483-AF64-C026E8BB90E8}" destId="{BD7FC5C8-9330-42F5-B84C-AF77BA7317BF}" srcOrd="1" destOrd="0" presId="urn:microsoft.com/office/officeart/2005/8/layout/pyramid1"/>
    <dgm:cxn modelId="{7557E1FF-6E40-416B-AECC-B72333F10E9A}" srcId="{6ED816EB-CA26-48F9-B56D-AF7AA2FB3B99}" destId="{394AC784-314A-4483-AF64-C026E8BB90E8}" srcOrd="2" destOrd="0" parTransId="{873D5C23-7C77-4C45-B66A-5CBECFE7B23F}" sibTransId="{C50A9D9D-E4CD-46CE-BB74-55C642D88DFB}"/>
    <dgm:cxn modelId="{B52B528E-4A6A-4EF7-A384-187591409C0A}" type="presOf" srcId="{A26537AC-FD04-4915-8209-45B7352A796B}" destId="{46CB5134-6D81-4AA3-91A6-7F7FE1263BEA}" srcOrd="0" destOrd="0" presId="urn:microsoft.com/office/officeart/2005/8/layout/pyramid1"/>
    <dgm:cxn modelId="{6A3D7565-1354-4510-BEB8-7BC2B05B4B94}" srcId="{6ED816EB-CA26-48F9-B56D-AF7AA2FB3B99}" destId="{FC67ACD5-DD3F-412C-B768-E871E3FFD760}" srcOrd="1" destOrd="0" parTransId="{E5E5B0DD-55B2-4D3F-9022-F43F16D33DDA}" sibTransId="{0EF33B6C-2913-4D90-84AA-A6F51871EAD5}"/>
    <dgm:cxn modelId="{DB82431E-FBE7-4ED4-BEA0-BAE251BD5A56}" type="presOf" srcId="{394AC784-314A-4483-AF64-C026E8BB90E8}" destId="{8F333715-7320-4A38-8C66-6B06C5B5696D}" srcOrd="0" destOrd="0" presId="urn:microsoft.com/office/officeart/2005/8/layout/pyramid1"/>
    <dgm:cxn modelId="{3658A8C8-3354-48A9-9DFD-A02BDB53CD6C}" type="presOf" srcId="{6ED816EB-CA26-48F9-B56D-AF7AA2FB3B99}" destId="{43EFEF18-9995-4575-83EF-F1BE5495DF65}" srcOrd="0" destOrd="0" presId="urn:microsoft.com/office/officeart/2005/8/layout/pyramid1"/>
    <dgm:cxn modelId="{EE071AD7-44DE-4B5D-B1AE-9942EBECD6DE}" type="presParOf" srcId="{43EFEF18-9995-4575-83EF-F1BE5495DF65}" destId="{0824FB96-6281-43EC-A04A-299EB83D3981}" srcOrd="0" destOrd="0" presId="urn:microsoft.com/office/officeart/2005/8/layout/pyramid1"/>
    <dgm:cxn modelId="{142A310C-DB66-47A2-B171-EEF55B9D9828}" type="presParOf" srcId="{0824FB96-6281-43EC-A04A-299EB83D3981}" destId="{85C41818-1FA4-4FD0-8943-1F9505F53964}" srcOrd="0" destOrd="0" presId="urn:microsoft.com/office/officeart/2005/8/layout/pyramid1"/>
    <dgm:cxn modelId="{8BFB5DE1-BC10-42CB-8F93-6B1D576B87AE}" type="presParOf" srcId="{0824FB96-6281-43EC-A04A-299EB83D3981}" destId="{BF31B00F-E8F0-4ED2-8623-6EA87C1B26C4}" srcOrd="1" destOrd="0" presId="urn:microsoft.com/office/officeart/2005/8/layout/pyramid1"/>
    <dgm:cxn modelId="{196D0BB0-F2D1-47A6-B7F2-D0191C063700}" type="presParOf" srcId="{43EFEF18-9995-4575-83EF-F1BE5495DF65}" destId="{BA7A7E9F-A430-4CB5-B001-236CB2E07B40}" srcOrd="1" destOrd="0" presId="urn:microsoft.com/office/officeart/2005/8/layout/pyramid1"/>
    <dgm:cxn modelId="{7774F37E-18DE-4211-8644-901C67E0B528}" type="presParOf" srcId="{BA7A7E9F-A430-4CB5-B001-236CB2E07B40}" destId="{90F66ADB-78F9-4CDF-AB1A-F73465F36174}" srcOrd="0" destOrd="0" presId="urn:microsoft.com/office/officeart/2005/8/layout/pyramid1"/>
    <dgm:cxn modelId="{1F0CB357-C218-4D7B-9CC4-4C90D4A5FE5A}" type="presParOf" srcId="{BA7A7E9F-A430-4CB5-B001-236CB2E07B40}" destId="{AFE93724-C082-4B7A-85A5-9A3C83888422}" srcOrd="1" destOrd="0" presId="urn:microsoft.com/office/officeart/2005/8/layout/pyramid1"/>
    <dgm:cxn modelId="{E5D421AE-236A-46C4-9020-0DB4CB7F62A5}" type="presParOf" srcId="{43EFEF18-9995-4575-83EF-F1BE5495DF65}" destId="{B7EFCFD4-FDAF-468C-A404-60A94BED58F3}" srcOrd="2" destOrd="0" presId="urn:microsoft.com/office/officeart/2005/8/layout/pyramid1"/>
    <dgm:cxn modelId="{8C17E8C3-3E09-4C51-9A27-B87E48A9A91D}" type="presParOf" srcId="{B7EFCFD4-FDAF-468C-A404-60A94BED58F3}" destId="{8F333715-7320-4A38-8C66-6B06C5B5696D}" srcOrd="0" destOrd="0" presId="urn:microsoft.com/office/officeart/2005/8/layout/pyramid1"/>
    <dgm:cxn modelId="{349BD0E1-2D56-4A45-9412-2F79561CFF6F}" type="presParOf" srcId="{B7EFCFD4-FDAF-468C-A404-60A94BED58F3}" destId="{BD7FC5C8-9330-42F5-B84C-AF77BA7317BF}" srcOrd="1" destOrd="0" presId="urn:microsoft.com/office/officeart/2005/8/layout/pyramid1"/>
    <dgm:cxn modelId="{7F87C78F-DEF3-458E-81A8-9ADFEE30D789}" type="presParOf" srcId="{43EFEF18-9995-4575-83EF-F1BE5495DF65}" destId="{AF8ABE06-372A-4651-A134-A2B5C0348D21}" srcOrd="3" destOrd="0" presId="urn:microsoft.com/office/officeart/2005/8/layout/pyramid1"/>
    <dgm:cxn modelId="{D031A1C4-91B8-4484-BFFD-3314940CF621}" type="presParOf" srcId="{AF8ABE06-372A-4651-A134-A2B5C0348D21}" destId="{46CB5134-6D81-4AA3-91A6-7F7FE1263BEA}" srcOrd="0" destOrd="0" presId="urn:microsoft.com/office/officeart/2005/8/layout/pyramid1"/>
    <dgm:cxn modelId="{F28AEB5F-8AE9-4DA8-AD0A-978E206AF667}" type="presParOf" srcId="{AF8ABE06-372A-4651-A134-A2B5C0348D21}" destId="{B66142F2-4C5A-4875-97DF-43E30CD9E7B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ED816EB-CA26-48F9-B56D-AF7AA2FB3B99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60F62E3E-E442-491A-9F44-AACB62421F5A}">
      <dgm:prSet phldrT="[Teks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nb-NO" dirty="0"/>
        </a:p>
        <a:p>
          <a:r>
            <a:rPr lang="nb-NO" dirty="0"/>
            <a:t>Privat </a:t>
          </a:r>
        </a:p>
        <a:p>
          <a:r>
            <a:rPr lang="nb-NO" dirty="0"/>
            <a:t>pensjon/sparing</a:t>
          </a:r>
        </a:p>
      </dgm:t>
    </dgm:pt>
    <dgm:pt modelId="{C9376799-66F7-4630-BA09-E0421426E45D}" type="parTrans" cxnId="{55EBCED0-7163-41E4-AD41-1B28D6EF141F}">
      <dgm:prSet/>
      <dgm:spPr/>
      <dgm:t>
        <a:bodyPr/>
        <a:lstStyle/>
        <a:p>
          <a:endParaRPr lang="nb-NO"/>
        </a:p>
      </dgm:t>
    </dgm:pt>
    <dgm:pt modelId="{AF57706A-DFA3-48EB-AA97-025BE5469299}" type="sibTrans" cxnId="{55EBCED0-7163-41E4-AD41-1B28D6EF141F}">
      <dgm:prSet/>
      <dgm:spPr/>
      <dgm:t>
        <a:bodyPr/>
        <a:lstStyle/>
        <a:p>
          <a:endParaRPr lang="nb-NO"/>
        </a:p>
      </dgm:t>
    </dgm:pt>
    <dgm:pt modelId="{FC67ACD5-DD3F-412C-B768-E871E3FFD760}">
      <dgm:prSet phldrT="[Tekst]" custT="1"/>
      <dgm:spPr>
        <a:solidFill>
          <a:srgbClr val="FFFF00"/>
        </a:solidFill>
      </dgm:spPr>
      <dgm:t>
        <a:bodyPr/>
        <a:lstStyle/>
        <a:p>
          <a:r>
            <a:rPr lang="nb-NO" sz="1100" dirty="0" smtClean="0"/>
            <a:t>Tjenestepensjon</a:t>
          </a:r>
        </a:p>
        <a:p>
          <a:r>
            <a:rPr lang="nb-NO" sz="1100" dirty="0" smtClean="0"/>
            <a:t>Innskudd </a:t>
          </a:r>
          <a:endParaRPr lang="nb-NO" sz="1100" dirty="0"/>
        </a:p>
      </dgm:t>
    </dgm:pt>
    <dgm:pt modelId="{E5E5B0DD-55B2-4D3F-9022-F43F16D33DDA}" type="parTrans" cxnId="{6A3D7565-1354-4510-BEB8-7BC2B05B4B94}">
      <dgm:prSet/>
      <dgm:spPr/>
      <dgm:t>
        <a:bodyPr/>
        <a:lstStyle/>
        <a:p>
          <a:endParaRPr lang="nb-NO"/>
        </a:p>
      </dgm:t>
    </dgm:pt>
    <dgm:pt modelId="{0EF33B6C-2913-4D90-84AA-A6F51871EAD5}" type="sibTrans" cxnId="{6A3D7565-1354-4510-BEB8-7BC2B05B4B94}">
      <dgm:prSet/>
      <dgm:spPr/>
      <dgm:t>
        <a:bodyPr/>
        <a:lstStyle/>
        <a:p>
          <a:endParaRPr lang="nb-NO"/>
        </a:p>
      </dgm:t>
    </dgm:pt>
    <dgm:pt modelId="{A26537AC-FD04-4915-8209-45B7352A796B}">
      <dgm:prSet phldrT="[Tekst]" custT="1"/>
      <dgm:spPr>
        <a:solidFill>
          <a:srgbClr val="FF0000"/>
        </a:solidFill>
      </dgm:spPr>
      <dgm:t>
        <a:bodyPr/>
        <a:lstStyle/>
        <a:p>
          <a:r>
            <a:rPr lang="nb-NO" sz="1200" dirty="0"/>
            <a:t>Folketrygden</a:t>
          </a:r>
        </a:p>
      </dgm:t>
    </dgm:pt>
    <dgm:pt modelId="{F63AF696-81FE-4956-8F36-3C94435E8585}" type="parTrans" cxnId="{5218B823-AFCF-4A85-AB38-06CFFF159CCC}">
      <dgm:prSet/>
      <dgm:spPr/>
      <dgm:t>
        <a:bodyPr/>
        <a:lstStyle/>
        <a:p>
          <a:endParaRPr lang="nb-NO"/>
        </a:p>
      </dgm:t>
    </dgm:pt>
    <dgm:pt modelId="{70DA8DFB-C919-49CD-AF00-11A00113C2E6}" type="sibTrans" cxnId="{5218B823-AFCF-4A85-AB38-06CFFF159CCC}">
      <dgm:prSet/>
      <dgm:spPr/>
      <dgm:t>
        <a:bodyPr/>
        <a:lstStyle/>
        <a:p>
          <a:endParaRPr lang="nb-NO"/>
        </a:p>
      </dgm:t>
    </dgm:pt>
    <dgm:pt modelId="{394AC784-314A-4483-AF64-C026E8BB90E8}">
      <dgm:prSet phldrT="[Tekst]" custT="1"/>
      <dgm:spPr/>
      <dgm:t>
        <a:bodyPr/>
        <a:lstStyle/>
        <a:p>
          <a:endParaRPr lang="nb-NO" sz="1200" dirty="0" smtClean="0"/>
        </a:p>
        <a:p>
          <a:r>
            <a:rPr lang="nb-NO" sz="1200" dirty="0" smtClean="0"/>
            <a:t>AFP LO/NHO + NY PTS</a:t>
          </a:r>
        </a:p>
        <a:p>
          <a:endParaRPr lang="nb-NO" sz="1200" dirty="0"/>
        </a:p>
      </dgm:t>
    </dgm:pt>
    <dgm:pt modelId="{873D5C23-7C77-4C45-B66A-5CBECFE7B23F}" type="parTrans" cxnId="{7557E1FF-6E40-416B-AECC-B72333F10E9A}">
      <dgm:prSet/>
      <dgm:spPr/>
      <dgm:t>
        <a:bodyPr/>
        <a:lstStyle/>
        <a:p>
          <a:endParaRPr lang="nb-NO"/>
        </a:p>
      </dgm:t>
    </dgm:pt>
    <dgm:pt modelId="{C50A9D9D-E4CD-46CE-BB74-55C642D88DFB}" type="sibTrans" cxnId="{7557E1FF-6E40-416B-AECC-B72333F10E9A}">
      <dgm:prSet/>
      <dgm:spPr/>
      <dgm:t>
        <a:bodyPr/>
        <a:lstStyle/>
        <a:p>
          <a:endParaRPr lang="nb-NO"/>
        </a:p>
      </dgm:t>
    </dgm:pt>
    <dgm:pt modelId="{43EFEF18-9995-4575-83EF-F1BE5495DF65}" type="pres">
      <dgm:prSet presAssocID="{6ED816EB-CA26-48F9-B56D-AF7AA2FB3B99}" presName="Name0" presStyleCnt="0">
        <dgm:presLayoutVars>
          <dgm:dir/>
          <dgm:animLvl val="lvl"/>
          <dgm:resizeHandles val="exact"/>
        </dgm:presLayoutVars>
      </dgm:prSet>
      <dgm:spPr/>
    </dgm:pt>
    <dgm:pt modelId="{0824FB96-6281-43EC-A04A-299EB83D3981}" type="pres">
      <dgm:prSet presAssocID="{60F62E3E-E442-491A-9F44-AACB62421F5A}" presName="Name8" presStyleCnt="0"/>
      <dgm:spPr/>
    </dgm:pt>
    <dgm:pt modelId="{85C41818-1FA4-4FD0-8943-1F9505F53964}" type="pres">
      <dgm:prSet presAssocID="{60F62E3E-E442-491A-9F44-AACB62421F5A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F31B00F-E8F0-4ED2-8623-6EA87C1B26C4}" type="pres">
      <dgm:prSet presAssocID="{60F62E3E-E442-491A-9F44-AACB62421F5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A7A7E9F-A430-4CB5-B001-236CB2E07B40}" type="pres">
      <dgm:prSet presAssocID="{FC67ACD5-DD3F-412C-B768-E871E3FFD760}" presName="Name8" presStyleCnt="0"/>
      <dgm:spPr/>
    </dgm:pt>
    <dgm:pt modelId="{90F66ADB-78F9-4CDF-AB1A-F73465F36174}" type="pres">
      <dgm:prSet presAssocID="{FC67ACD5-DD3F-412C-B768-E871E3FFD760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FE93724-C082-4B7A-85A5-9A3C83888422}" type="pres">
      <dgm:prSet presAssocID="{FC67ACD5-DD3F-412C-B768-E871E3FFD76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7EFCFD4-FDAF-468C-A404-60A94BED58F3}" type="pres">
      <dgm:prSet presAssocID="{394AC784-314A-4483-AF64-C026E8BB90E8}" presName="Name8" presStyleCnt="0"/>
      <dgm:spPr/>
    </dgm:pt>
    <dgm:pt modelId="{8F333715-7320-4A38-8C66-6B06C5B5696D}" type="pres">
      <dgm:prSet presAssocID="{394AC784-314A-4483-AF64-C026E8BB90E8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D7FC5C8-9330-42F5-B84C-AF77BA7317BF}" type="pres">
      <dgm:prSet presAssocID="{394AC784-314A-4483-AF64-C026E8BB90E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F8ABE06-372A-4651-A134-A2B5C0348D21}" type="pres">
      <dgm:prSet presAssocID="{A26537AC-FD04-4915-8209-45B7352A796B}" presName="Name8" presStyleCnt="0"/>
      <dgm:spPr/>
    </dgm:pt>
    <dgm:pt modelId="{46CB5134-6D81-4AA3-91A6-7F7FE1263BEA}" type="pres">
      <dgm:prSet presAssocID="{A26537AC-FD04-4915-8209-45B7352A796B}" presName="level" presStyleLbl="node1" presStyleIdx="3" presStyleCnt="4" custScaleY="200233" custLinFactNeighborX="-748" custLinFactNeighborY="6022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66142F2-4C5A-4875-97DF-43E30CD9E7BB}" type="pres">
      <dgm:prSet presAssocID="{A26537AC-FD04-4915-8209-45B7352A796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D39162C3-4081-404D-A4B2-1403EF841C61}" type="presOf" srcId="{A26537AC-FD04-4915-8209-45B7352A796B}" destId="{B66142F2-4C5A-4875-97DF-43E30CD9E7BB}" srcOrd="1" destOrd="0" presId="urn:microsoft.com/office/officeart/2005/8/layout/pyramid1"/>
    <dgm:cxn modelId="{5218B823-AFCF-4A85-AB38-06CFFF159CCC}" srcId="{6ED816EB-CA26-48F9-B56D-AF7AA2FB3B99}" destId="{A26537AC-FD04-4915-8209-45B7352A796B}" srcOrd="3" destOrd="0" parTransId="{F63AF696-81FE-4956-8F36-3C94435E8585}" sibTransId="{70DA8DFB-C919-49CD-AF00-11A00113C2E6}"/>
    <dgm:cxn modelId="{CF33A244-B090-4E4C-9EA0-A1EEC9FD76AF}" type="presOf" srcId="{60F62E3E-E442-491A-9F44-AACB62421F5A}" destId="{85C41818-1FA4-4FD0-8943-1F9505F53964}" srcOrd="0" destOrd="0" presId="urn:microsoft.com/office/officeart/2005/8/layout/pyramid1"/>
    <dgm:cxn modelId="{513493BC-0516-49F2-8574-F687F5576AB7}" type="presOf" srcId="{FC67ACD5-DD3F-412C-B768-E871E3FFD760}" destId="{90F66ADB-78F9-4CDF-AB1A-F73465F36174}" srcOrd="0" destOrd="0" presId="urn:microsoft.com/office/officeart/2005/8/layout/pyramid1"/>
    <dgm:cxn modelId="{55EBCED0-7163-41E4-AD41-1B28D6EF141F}" srcId="{6ED816EB-CA26-48F9-B56D-AF7AA2FB3B99}" destId="{60F62E3E-E442-491A-9F44-AACB62421F5A}" srcOrd="0" destOrd="0" parTransId="{C9376799-66F7-4630-BA09-E0421426E45D}" sibTransId="{AF57706A-DFA3-48EB-AA97-025BE5469299}"/>
    <dgm:cxn modelId="{729E1C5C-8FA1-4E63-A67C-19FA77086ED5}" type="presOf" srcId="{FC67ACD5-DD3F-412C-B768-E871E3FFD760}" destId="{AFE93724-C082-4B7A-85A5-9A3C83888422}" srcOrd="1" destOrd="0" presId="urn:microsoft.com/office/officeart/2005/8/layout/pyramid1"/>
    <dgm:cxn modelId="{C4825319-D4CC-4C91-9C5A-56E3A5B13686}" type="presOf" srcId="{60F62E3E-E442-491A-9F44-AACB62421F5A}" destId="{BF31B00F-E8F0-4ED2-8623-6EA87C1B26C4}" srcOrd="1" destOrd="0" presId="urn:microsoft.com/office/officeart/2005/8/layout/pyramid1"/>
    <dgm:cxn modelId="{B674202B-C9CD-480E-BBF7-C7345EB50E71}" type="presOf" srcId="{394AC784-314A-4483-AF64-C026E8BB90E8}" destId="{BD7FC5C8-9330-42F5-B84C-AF77BA7317BF}" srcOrd="1" destOrd="0" presId="urn:microsoft.com/office/officeart/2005/8/layout/pyramid1"/>
    <dgm:cxn modelId="{7557E1FF-6E40-416B-AECC-B72333F10E9A}" srcId="{6ED816EB-CA26-48F9-B56D-AF7AA2FB3B99}" destId="{394AC784-314A-4483-AF64-C026E8BB90E8}" srcOrd="2" destOrd="0" parTransId="{873D5C23-7C77-4C45-B66A-5CBECFE7B23F}" sibTransId="{C50A9D9D-E4CD-46CE-BB74-55C642D88DFB}"/>
    <dgm:cxn modelId="{B52B528E-4A6A-4EF7-A384-187591409C0A}" type="presOf" srcId="{A26537AC-FD04-4915-8209-45B7352A796B}" destId="{46CB5134-6D81-4AA3-91A6-7F7FE1263BEA}" srcOrd="0" destOrd="0" presId="urn:microsoft.com/office/officeart/2005/8/layout/pyramid1"/>
    <dgm:cxn modelId="{6A3D7565-1354-4510-BEB8-7BC2B05B4B94}" srcId="{6ED816EB-CA26-48F9-B56D-AF7AA2FB3B99}" destId="{FC67ACD5-DD3F-412C-B768-E871E3FFD760}" srcOrd="1" destOrd="0" parTransId="{E5E5B0DD-55B2-4D3F-9022-F43F16D33DDA}" sibTransId="{0EF33B6C-2913-4D90-84AA-A6F51871EAD5}"/>
    <dgm:cxn modelId="{DB82431E-FBE7-4ED4-BEA0-BAE251BD5A56}" type="presOf" srcId="{394AC784-314A-4483-AF64-C026E8BB90E8}" destId="{8F333715-7320-4A38-8C66-6B06C5B5696D}" srcOrd="0" destOrd="0" presId="urn:microsoft.com/office/officeart/2005/8/layout/pyramid1"/>
    <dgm:cxn modelId="{3658A8C8-3354-48A9-9DFD-A02BDB53CD6C}" type="presOf" srcId="{6ED816EB-CA26-48F9-B56D-AF7AA2FB3B99}" destId="{43EFEF18-9995-4575-83EF-F1BE5495DF65}" srcOrd="0" destOrd="0" presId="urn:microsoft.com/office/officeart/2005/8/layout/pyramid1"/>
    <dgm:cxn modelId="{EE071AD7-44DE-4B5D-B1AE-9942EBECD6DE}" type="presParOf" srcId="{43EFEF18-9995-4575-83EF-F1BE5495DF65}" destId="{0824FB96-6281-43EC-A04A-299EB83D3981}" srcOrd="0" destOrd="0" presId="urn:microsoft.com/office/officeart/2005/8/layout/pyramid1"/>
    <dgm:cxn modelId="{142A310C-DB66-47A2-B171-EEF55B9D9828}" type="presParOf" srcId="{0824FB96-6281-43EC-A04A-299EB83D3981}" destId="{85C41818-1FA4-4FD0-8943-1F9505F53964}" srcOrd="0" destOrd="0" presId="urn:microsoft.com/office/officeart/2005/8/layout/pyramid1"/>
    <dgm:cxn modelId="{8BFB5DE1-BC10-42CB-8F93-6B1D576B87AE}" type="presParOf" srcId="{0824FB96-6281-43EC-A04A-299EB83D3981}" destId="{BF31B00F-E8F0-4ED2-8623-6EA87C1B26C4}" srcOrd="1" destOrd="0" presId="urn:microsoft.com/office/officeart/2005/8/layout/pyramid1"/>
    <dgm:cxn modelId="{196D0BB0-F2D1-47A6-B7F2-D0191C063700}" type="presParOf" srcId="{43EFEF18-9995-4575-83EF-F1BE5495DF65}" destId="{BA7A7E9F-A430-4CB5-B001-236CB2E07B40}" srcOrd="1" destOrd="0" presId="urn:microsoft.com/office/officeart/2005/8/layout/pyramid1"/>
    <dgm:cxn modelId="{7774F37E-18DE-4211-8644-901C67E0B528}" type="presParOf" srcId="{BA7A7E9F-A430-4CB5-B001-236CB2E07B40}" destId="{90F66ADB-78F9-4CDF-AB1A-F73465F36174}" srcOrd="0" destOrd="0" presId="urn:microsoft.com/office/officeart/2005/8/layout/pyramid1"/>
    <dgm:cxn modelId="{1F0CB357-C218-4D7B-9CC4-4C90D4A5FE5A}" type="presParOf" srcId="{BA7A7E9F-A430-4CB5-B001-236CB2E07B40}" destId="{AFE93724-C082-4B7A-85A5-9A3C83888422}" srcOrd="1" destOrd="0" presId="urn:microsoft.com/office/officeart/2005/8/layout/pyramid1"/>
    <dgm:cxn modelId="{E5D421AE-236A-46C4-9020-0DB4CB7F62A5}" type="presParOf" srcId="{43EFEF18-9995-4575-83EF-F1BE5495DF65}" destId="{B7EFCFD4-FDAF-468C-A404-60A94BED58F3}" srcOrd="2" destOrd="0" presId="urn:microsoft.com/office/officeart/2005/8/layout/pyramid1"/>
    <dgm:cxn modelId="{8C17E8C3-3E09-4C51-9A27-B87E48A9A91D}" type="presParOf" srcId="{B7EFCFD4-FDAF-468C-A404-60A94BED58F3}" destId="{8F333715-7320-4A38-8C66-6B06C5B5696D}" srcOrd="0" destOrd="0" presId="urn:microsoft.com/office/officeart/2005/8/layout/pyramid1"/>
    <dgm:cxn modelId="{349BD0E1-2D56-4A45-9412-2F79561CFF6F}" type="presParOf" srcId="{B7EFCFD4-FDAF-468C-A404-60A94BED58F3}" destId="{BD7FC5C8-9330-42F5-B84C-AF77BA7317BF}" srcOrd="1" destOrd="0" presId="urn:microsoft.com/office/officeart/2005/8/layout/pyramid1"/>
    <dgm:cxn modelId="{7F87C78F-DEF3-458E-81A8-9ADFEE30D789}" type="presParOf" srcId="{43EFEF18-9995-4575-83EF-F1BE5495DF65}" destId="{AF8ABE06-372A-4651-A134-A2B5C0348D21}" srcOrd="3" destOrd="0" presId="urn:microsoft.com/office/officeart/2005/8/layout/pyramid1"/>
    <dgm:cxn modelId="{D031A1C4-91B8-4484-BFFD-3314940CF621}" type="presParOf" srcId="{AF8ABE06-372A-4651-A134-A2B5C0348D21}" destId="{46CB5134-6D81-4AA3-91A6-7F7FE1263BEA}" srcOrd="0" destOrd="0" presId="urn:microsoft.com/office/officeart/2005/8/layout/pyramid1"/>
    <dgm:cxn modelId="{F28AEB5F-8AE9-4DA8-AD0A-978E206AF667}" type="presParOf" srcId="{AF8ABE06-372A-4651-A134-A2B5C0348D21}" destId="{B66142F2-4C5A-4875-97DF-43E30CD9E7B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C41818-1FA4-4FD0-8943-1F9505F53964}">
      <dsp:nvSpPr>
        <dsp:cNvPr id="0" name=""/>
        <dsp:cNvSpPr/>
      </dsp:nvSpPr>
      <dsp:spPr>
        <a:xfrm>
          <a:off x="2138886" y="0"/>
          <a:ext cx="1068820" cy="559917"/>
        </a:xfrm>
        <a:prstGeom prst="trapezoid">
          <a:avLst>
            <a:gd name="adj" fmla="val 95444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000" kern="1200" dirty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00" kern="1200" dirty="0"/>
            <a:t>Privat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00" kern="1200" dirty="0"/>
            <a:t>pensjon/sparing</a:t>
          </a:r>
        </a:p>
      </dsp:txBody>
      <dsp:txXfrm>
        <a:off x="2138886" y="0"/>
        <a:ext cx="1068820" cy="559917"/>
      </dsp:txXfrm>
    </dsp:sp>
    <dsp:sp modelId="{90F66ADB-78F9-4CDF-AB1A-F73465F36174}">
      <dsp:nvSpPr>
        <dsp:cNvPr id="0" name=""/>
        <dsp:cNvSpPr/>
      </dsp:nvSpPr>
      <dsp:spPr>
        <a:xfrm>
          <a:off x="1604476" y="559917"/>
          <a:ext cx="2137641" cy="559917"/>
        </a:xfrm>
        <a:prstGeom prst="trapezoid">
          <a:avLst>
            <a:gd name="adj" fmla="val 95444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00" kern="1200" dirty="0"/>
            <a:t>Tjenestepensjon</a:t>
          </a:r>
        </a:p>
      </dsp:txBody>
      <dsp:txXfrm>
        <a:off x="1978563" y="559917"/>
        <a:ext cx="1389466" cy="559917"/>
      </dsp:txXfrm>
    </dsp:sp>
    <dsp:sp modelId="{8F333715-7320-4A38-8C66-6B06C5B5696D}">
      <dsp:nvSpPr>
        <dsp:cNvPr id="0" name=""/>
        <dsp:cNvSpPr/>
      </dsp:nvSpPr>
      <dsp:spPr>
        <a:xfrm>
          <a:off x="1070065" y="1119835"/>
          <a:ext cx="3206462" cy="559917"/>
        </a:xfrm>
        <a:prstGeom prst="trapezoid">
          <a:avLst>
            <a:gd name="adj" fmla="val 9544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00" kern="1200" dirty="0" smtClean="0"/>
            <a:t>AFP</a:t>
          </a:r>
          <a:endParaRPr lang="nb-NO" sz="1000" kern="1200" dirty="0"/>
        </a:p>
      </dsp:txBody>
      <dsp:txXfrm>
        <a:off x="1631196" y="1119835"/>
        <a:ext cx="2084200" cy="559917"/>
      </dsp:txXfrm>
    </dsp:sp>
    <dsp:sp modelId="{46CB5134-6D81-4AA3-91A6-7F7FE1263BEA}">
      <dsp:nvSpPr>
        <dsp:cNvPr id="0" name=""/>
        <dsp:cNvSpPr/>
      </dsp:nvSpPr>
      <dsp:spPr>
        <a:xfrm>
          <a:off x="0" y="1679753"/>
          <a:ext cx="5346594" cy="1121139"/>
        </a:xfrm>
        <a:prstGeom prst="trapezoid">
          <a:avLst>
            <a:gd name="adj" fmla="val 95444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00" kern="1200" dirty="0"/>
            <a:t>Folketrygden</a:t>
          </a:r>
        </a:p>
      </dsp:txBody>
      <dsp:txXfrm>
        <a:off x="935653" y="1679753"/>
        <a:ext cx="3475286" cy="11211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C41818-1FA4-4FD0-8943-1F9505F53964}">
      <dsp:nvSpPr>
        <dsp:cNvPr id="0" name=""/>
        <dsp:cNvSpPr/>
      </dsp:nvSpPr>
      <dsp:spPr>
        <a:xfrm>
          <a:off x="1594026" y="0"/>
          <a:ext cx="796549" cy="423167"/>
        </a:xfrm>
        <a:prstGeom prst="trapezoid">
          <a:avLst>
            <a:gd name="adj" fmla="val 94117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700" kern="1200" dirty="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700" kern="1200" dirty="0"/>
            <a:t>Privat 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700" kern="1200" dirty="0"/>
            <a:t>pensjon/sparing</a:t>
          </a:r>
        </a:p>
      </dsp:txBody>
      <dsp:txXfrm>
        <a:off x="1594026" y="0"/>
        <a:ext cx="796549" cy="423167"/>
      </dsp:txXfrm>
    </dsp:sp>
    <dsp:sp modelId="{90F66ADB-78F9-4CDF-AB1A-F73465F36174}">
      <dsp:nvSpPr>
        <dsp:cNvPr id="0" name=""/>
        <dsp:cNvSpPr/>
      </dsp:nvSpPr>
      <dsp:spPr>
        <a:xfrm>
          <a:off x="1195751" y="423167"/>
          <a:ext cx="1593098" cy="423167"/>
        </a:xfrm>
        <a:prstGeom prst="trapezoid">
          <a:avLst>
            <a:gd name="adj" fmla="val 94117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100" kern="1200" dirty="0" smtClean="0"/>
            <a:t>Tjenestepensjon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100" kern="1200" dirty="0" smtClean="0"/>
            <a:t>Innskudd</a:t>
          </a:r>
          <a:endParaRPr lang="nb-NO" sz="1100" kern="1200" dirty="0"/>
        </a:p>
      </dsp:txBody>
      <dsp:txXfrm>
        <a:off x="1474544" y="423167"/>
        <a:ext cx="1035513" cy="423167"/>
      </dsp:txXfrm>
    </dsp:sp>
    <dsp:sp modelId="{8F333715-7320-4A38-8C66-6B06C5B5696D}">
      <dsp:nvSpPr>
        <dsp:cNvPr id="0" name=""/>
        <dsp:cNvSpPr/>
      </dsp:nvSpPr>
      <dsp:spPr>
        <a:xfrm>
          <a:off x="797477" y="846335"/>
          <a:ext cx="2389647" cy="423167"/>
        </a:xfrm>
        <a:prstGeom prst="trapezoid">
          <a:avLst>
            <a:gd name="adj" fmla="val 9411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/>
            <a:t>AFP LO/NHO Livsvarig</a:t>
          </a:r>
          <a:endParaRPr lang="nb-NO" sz="1200" kern="1200" dirty="0"/>
        </a:p>
      </dsp:txBody>
      <dsp:txXfrm>
        <a:off x="1215665" y="846335"/>
        <a:ext cx="1553270" cy="423167"/>
      </dsp:txXfrm>
    </dsp:sp>
    <dsp:sp modelId="{46CB5134-6D81-4AA3-91A6-7F7FE1263BEA}">
      <dsp:nvSpPr>
        <dsp:cNvPr id="0" name=""/>
        <dsp:cNvSpPr/>
      </dsp:nvSpPr>
      <dsp:spPr>
        <a:xfrm>
          <a:off x="0" y="1269502"/>
          <a:ext cx="3984602" cy="847321"/>
        </a:xfrm>
        <a:prstGeom prst="trapezoid">
          <a:avLst>
            <a:gd name="adj" fmla="val 94117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/>
            <a:t>Folketrygden</a:t>
          </a:r>
        </a:p>
      </dsp:txBody>
      <dsp:txXfrm>
        <a:off x="697305" y="1269502"/>
        <a:ext cx="2589991" cy="8473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C41818-1FA4-4FD0-8943-1F9505F53964}">
      <dsp:nvSpPr>
        <dsp:cNvPr id="0" name=""/>
        <dsp:cNvSpPr/>
      </dsp:nvSpPr>
      <dsp:spPr>
        <a:xfrm>
          <a:off x="1625519" y="0"/>
          <a:ext cx="812286" cy="432852"/>
        </a:xfrm>
        <a:prstGeom prst="trapezoid">
          <a:avLst>
            <a:gd name="adj" fmla="val 9383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700" kern="1200" dirty="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700" kern="1200" dirty="0"/>
            <a:t>Privat 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700" kern="1200" dirty="0"/>
            <a:t>pensjon/sparing</a:t>
          </a:r>
        </a:p>
      </dsp:txBody>
      <dsp:txXfrm>
        <a:off x="1625519" y="0"/>
        <a:ext cx="812286" cy="432852"/>
      </dsp:txXfrm>
    </dsp:sp>
    <dsp:sp modelId="{90F66ADB-78F9-4CDF-AB1A-F73465F36174}">
      <dsp:nvSpPr>
        <dsp:cNvPr id="0" name=""/>
        <dsp:cNvSpPr/>
      </dsp:nvSpPr>
      <dsp:spPr>
        <a:xfrm>
          <a:off x="1219376" y="432852"/>
          <a:ext cx="1624573" cy="432852"/>
        </a:xfrm>
        <a:prstGeom prst="trapezoid">
          <a:avLst>
            <a:gd name="adj" fmla="val 9383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100" kern="1200" dirty="0" smtClean="0"/>
            <a:t>Tjenestepensjon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100" kern="1200" dirty="0" smtClean="0"/>
            <a:t>Innskudd ++</a:t>
          </a:r>
          <a:endParaRPr lang="nb-NO" sz="1100" kern="1200" dirty="0"/>
        </a:p>
      </dsp:txBody>
      <dsp:txXfrm>
        <a:off x="1503676" y="432852"/>
        <a:ext cx="1055972" cy="432852"/>
      </dsp:txXfrm>
    </dsp:sp>
    <dsp:sp modelId="{8F333715-7320-4A38-8C66-6B06C5B5696D}">
      <dsp:nvSpPr>
        <dsp:cNvPr id="0" name=""/>
        <dsp:cNvSpPr/>
      </dsp:nvSpPr>
      <dsp:spPr>
        <a:xfrm>
          <a:off x="813232" y="865704"/>
          <a:ext cx="2436860" cy="432852"/>
        </a:xfrm>
        <a:prstGeom prst="trapezoid">
          <a:avLst>
            <a:gd name="adj" fmla="val 9383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/>
            <a:t>AFP + 1G 60-67 år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/>
            <a:t>= (PTS +  NRT + GP)</a:t>
          </a:r>
          <a:endParaRPr lang="nb-NO" sz="1200" kern="1200" dirty="0"/>
        </a:p>
      </dsp:txBody>
      <dsp:txXfrm>
        <a:off x="1239683" y="865704"/>
        <a:ext cx="1583959" cy="432852"/>
      </dsp:txXfrm>
    </dsp:sp>
    <dsp:sp modelId="{46CB5134-6D81-4AA3-91A6-7F7FE1263BEA}">
      <dsp:nvSpPr>
        <dsp:cNvPr id="0" name=""/>
        <dsp:cNvSpPr/>
      </dsp:nvSpPr>
      <dsp:spPr>
        <a:xfrm>
          <a:off x="0" y="1298556"/>
          <a:ext cx="4063325" cy="866712"/>
        </a:xfrm>
        <a:prstGeom prst="trapezoid">
          <a:avLst>
            <a:gd name="adj" fmla="val 9383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/>
            <a:t>Folketrygden</a:t>
          </a:r>
        </a:p>
      </dsp:txBody>
      <dsp:txXfrm>
        <a:off x="711082" y="1298556"/>
        <a:ext cx="2641161" cy="8667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C41818-1FA4-4FD0-8943-1F9505F53964}">
      <dsp:nvSpPr>
        <dsp:cNvPr id="0" name=""/>
        <dsp:cNvSpPr/>
      </dsp:nvSpPr>
      <dsp:spPr>
        <a:xfrm>
          <a:off x="1625519" y="0"/>
          <a:ext cx="812286" cy="432852"/>
        </a:xfrm>
        <a:prstGeom prst="trapezoid">
          <a:avLst>
            <a:gd name="adj" fmla="val 9383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700" kern="1200" dirty="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700" kern="1200" dirty="0"/>
            <a:t>Privat 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700" kern="1200" dirty="0"/>
            <a:t>pensjon/sparing</a:t>
          </a:r>
        </a:p>
      </dsp:txBody>
      <dsp:txXfrm>
        <a:off x="1625519" y="0"/>
        <a:ext cx="812286" cy="432852"/>
      </dsp:txXfrm>
    </dsp:sp>
    <dsp:sp modelId="{90F66ADB-78F9-4CDF-AB1A-F73465F36174}">
      <dsp:nvSpPr>
        <dsp:cNvPr id="0" name=""/>
        <dsp:cNvSpPr/>
      </dsp:nvSpPr>
      <dsp:spPr>
        <a:xfrm>
          <a:off x="1219376" y="432852"/>
          <a:ext cx="1624573" cy="432852"/>
        </a:xfrm>
        <a:prstGeom prst="trapezoid">
          <a:avLst>
            <a:gd name="adj" fmla="val 9383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100" kern="1200" dirty="0" smtClean="0"/>
            <a:t>Tjenestepensjon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100" kern="1200" dirty="0" smtClean="0"/>
            <a:t>Innskudd </a:t>
          </a:r>
          <a:endParaRPr lang="nb-NO" sz="1100" kern="1200" dirty="0"/>
        </a:p>
      </dsp:txBody>
      <dsp:txXfrm>
        <a:off x="1503676" y="432852"/>
        <a:ext cx="1055972" cy="432852"/>
      </dsp:txXfrm>
    </dsp:sp>
    <dsp:sp modelId="{8F333715-7320-4A38-8C66-6B06C5B5696D}">
      <dsp:nvSpPr>
        <dsp:cNvPr id="0" name=""/>
        <dsp:cNvSpPr/>
      </dsp:nvSpPr>
      <dsp:spPr>
        <a:xfrm>
          <a:off x="813232" y="865704"/>
          <a:ext cx="2436860" cy="432852"/>
        </a:xfrm>
        <a:prstGeom prst="trapezoid">
          <a:avLst>
            <a:gd name="adj" fmla="val 9383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/>
            <a:t>AFP + 1G 60-67 år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/>
            <a:t>= (PTS +  NRT + GP)</a:t>
          </a:r>
          <a:endParaRPr lang="nb-NO" sz="1200" kern="1200" dirty="0"/>
        </a:p>
      </dsp:txBody>
      <dsp:txXfrm>
        <a:off x="1239683" y="865704"/>
        <a:ext cx="1583959" cy="432852"/>
      </dsp:txXfrm>
    </dsp:sp>
    <dsp:sp modelId="{46CB5134-6D81-4AA3-91A6-7F7FE1263BEA}">
      <dsp:nvSpPr>
        <dsp:cNvPr id="0" name=""/>
        <dsp:cNvSpPr/>
      </dsp:nvSpPr>
      <dsp:spPr>
        <a:xfrm>
          <a:off x="0" y="1298556"/>
          <a:ext cx="4063325" cy="866712"/>
        </a:xfrm>
        <a:prstGeom prst="trapezoid">
          <a:avLst>
            <a:gd name="adj" fmla="val 9383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/>
            <a:t>Folketrygden</a:t>
          </a:r>
        </a:p>
      </dsp:txBody>
      <dsp:txXfrm>
        <a:off x="711082" y="1298556"/>
        <a:ext cx="2641161" cy="8667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C41818-1FA4-4FD0-8943-1F9505F53964}">
      <dsp:nvSpPr>
        <dsp:cNvPr id="0" name=""/>
        <dsp:cNvSpPr/>
      </dsp:nvSpPr>
      <dsp:spPr>
        <a:xfrm>
          <a:off x="1594026" y="0"/>
          <a:ext cx="796549" cy="423167"/>
        </a:xfrm>
        <a:prstGeom prst="trapezoid">
          <a:avLst>
            <a:gd name="adj" fmla="val 94117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700" kern="1200" dirty="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700" kern="1200" dirty="0"/>
            <a:t>Privat 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700" kern="1200" dirty="0"/>
            <a:t>pensjon/sparing</a:t>
          </a:r>
        </a:p>
      </dsp:txBody>
      <dsp:txXfrm>
        <a:off x="1594026" y="0"/>
        <a:ext cx="796549" cy="423167"/>
      </dsp:txXfrm>
    </dsp:sp>
    <dsp:sp modelId="{90F66ADB-78F9-4CDF-AB1A-F73465F36174}">
      <dsp:nvSpPr>
        <dsp:cNvPr id="0" name=""/>
        <dsp:cNvSpPr/>
      </dsp:nvSpPr>
      <dsp:spPr>
        <a:xfrm>
          <a:off x="1195751" y="423167"/>
          <a:ext cx="1593098" cy="423167"/>
        </a:xfrm>
        <a:prstGeom prst="trapezoid">
          <a:avLst>
            <a:gd name="adj" fmla="val 94117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100" kern="1200" dirty="0" smtClean="0"/>
            <a:t>Tjenestepensjon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100" kern="1200" dirty="0" smtClean="0"/>
            <a:t>Innskudd </a:t>
          </a:r>
          <a:endParaRPr lang="nb-NO" sz="1100" kern="1200" dirty="0"/>
        </a:p>
      </dsp:txBody>
      <dsp:txXfrm>
        <a:off x="1474544" y="423167"/>
        <a:ext cx="1035513" cy="423167"/>
      </dsp:txXfrm>
    </dsp:sp>
    <dsp:sp modelId="{8F333715-7320-4A38-8C66-6B06C5B5696D}">
      <dsp:nvSpPr>
        <dsp:cNvPr id="0" name=""/>
        <dsp:cNvSpPr/>
      </dsp:nvSpPr>
      <dsp:spPr>
        <a:xfrm>
          <a:off x="797477" y="846335"/>
          <a:ext cx="2389647" cy="423167"/>
        </a:xfrm>
        <a:prstGeom prst="trapezoid">
          <a:avLst>
            <a:gd name="adj" fmla="val 9411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/>
            <a:t>AFP LO/NHO Livsvarig</a:t>
          </a:r>
          <a:endParaRPr lang="nb-NO" sz="1200" kern="1200" dirty="0"/>
        </a:p>
      </dsp:txBody>
      <dsp:txXfrm>
        <a:off x="1215665" y="846335"/>
        <a:ext cx="1553270" cy="423167"/>
      </dsp:txXfrm>
    </dsp:sp>
    <dsp:sp modelId="{46CB5134-6D81-4AA3-91A6-7F7FE1263BEA}">
      <dsp:nvSpPr>
        <dsp:cNvPr id="0" name=""/>
        <dsp:cNvSpPr/>
      </dsp:nvSpPr>
      <dsp:spPr>
        <a:xfrm>
          <a:off x="0" y="1269502"/>
          <a:ext cx="3984602" cy="847321"/>
        </a:xfrm>
        <a:prstGeom prst="trapezoid">
          <a:avLst>
            <a:gd name="adj" fmla="val 94117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/>
            <a:t>Folketrygden</a:t>
          </a:r>
        </a:p>
      </dsp:txBody>
      <dsp:txXfrm>
        <a:off x="697305" y="1269502"/>
        <a:ext cx="2589991" cy="84732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C41818-1FA4-4FD0-8943-1F9505F53964}">
      <dsp:nvSpPr>
        <dsp:cNvPr id="0" name=""/>
        <dsp:cNvSpPr/>
      </dsp:nvSpPr>
      <dsp:spPr>
        <a:xfrm>
          <a:off x="1625519" y="0"/>
          <a:ext cx="812286" cy="432852"/>
        </a:xfrm>
        <a:prstGeom prst="trapezoid">
          <a:avLst>
            <a:gd name="adj" fmla="val 9383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700" kern="1200" dirty="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700" kern="1200" dirty="0"/>
            <a:t>Privat 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700" kern="1200" dirty="0"/>
            <a:t>pensjon/sparing</a:t>
          </a:r>
        </a:p>
      </dsp:txBody>
      <dsp:txXfrm>
        <a:off x="1625519" y="0"/>
        <a:ext cx="812286" cy="432852"/>
      </dsp:txXfrm>
    </dsp:sp>
    <dsp:sp modelId="{90F66ADB-78F9-4CDF-AB1A-F73465F36174}">
      <dsp:nvSpPr>
        <dsp:cNvPr id="0" name=""/>
        <dsp:cNvSpPr/>
      </dsp:nvSpPr>
      <dsp:spPr>
        <a:xfrm>
          <a:off x="1219376" y="432852"/>
          <a:ext cx="1624573" cy="432852"/>
        </a:xfrm>
        <a:prstGeom prst="trapezoid">
          <a:avLst>
            <a:gd name="adj" fmla="val 9383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100" kern="1200" dirty="0" smtClean="0"/>
            <a:t>Tjenestepensjon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100" kern="1200" dirty="0" smtClean="0"/>
            <a:t>Innskudd </a:t>
          </a:r>
          <a:endParaRPr lang="nb-NO" sz="1100" kern="1200" dirty="0"/>
        </a:p>
      </dsp:txBody>
      <dsp:txXfrm>
        <a:off x="1503676" y="432852"/>
        <a:ext cx="1055972" cy="432852"/>
      </dsp:txXfrm>
    </dsp:sp>
    <dsp:sp modelId="{8F333715-7320-4A38-8C66-6B06C5B5696D}">
      <dsp:nvSpPr>
        <dsp:cNvPr id="0" name=""/>
        <dsp:cNvSpPr/>
      </dsp:nvSpPr>
      <dsp:spPr>
        <a:xfrm>
          <a:off x="813232" y="865704"/>
          <a:ext cx="2436860" cy="432852"/>
        </a:xfrm>
        <a:prstGeom prst="trapezoid">
          <a:avLst>
            <a:gd name="adj" fmla="val 9383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/>
            <a:t>AFP LO/NHO + NY PTS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200" kern="1200" dirty="0"/>
        </a:p>
      </dsp:txBody>
      <dsp:txXfrm>
        <a:off x="1239683" y="865704"/>
        <a:ext cx="1583959" cy="432852"/>
      </dsp:txXfrm>
    </dsp:sp>
    <dsp:sp modelId="{46CB5134-6D81-4AA3-91A6-7F7FE1263BEA}">
      <dsp:nvSpPr>
        <dsp:cNvPr id="0" name=""/>
        <dsp:cNvSpPr/>
      </dsp:nvSpPr>
      <dsp:spPr>
        <a:xfrm>
          <a:off x="0" y="1298556"/>
          <a:ext cx="4063325" cy="866712"/>
        </a:xfrm>
        <a:prstGeom prst="trapezoid">
          <a:avLst>
            <a:gd name="adj" fmla="val 9383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/>
            <a:t>Folketrygden</a:t>
          </a:r>
        </a:p>
      </dsp:txBody>
      <dsp:txXfrm>
        <a:off x="711082" y="1298556"/>
        <a:ext cx="2641161" cy="866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3915E-6BDF-47F7-B2FE-9244B938C9B6}" type="datetimeFigureOut">
              <a:rPr lang="nb-NO" smtClean="0"/>
              <a:t>12.03.2019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6804A-60A3-4EC2-9368-DC3B5349526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2845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C77FB-E3F4-4993-B56B-698F5BFED201}" type="datetimeFigureOut">
              <a:rPr lang="nb-NO" smtClean="0"/>
              <a:t>12.03.2019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39091-1996-4003-A95E-6E1AF8BDA3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9263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Pensjonsreformen blir innfaset over en lengre tid og berører ikke alle like meget. </a:t>
            </a:r>
          </a:p>
          <a:p>
            <a:r>
              <a:rPr lang="nb-NO" dirty="0"/>
              <a:t>De som er født i 1953 eller tidligere blir ikke berørt av de nye opptjeningsreglene.</a:t>
            </a:r>
          </a:p>
          <a:p>
            <a:r>
              <a:rPr lang="nb-NO" dirty="0"/>
              <a:t>De som er født mellom 1954 og 1962 vil berøres i større og mindre grad. </a:t>
            </a:r>
          </a:p>
          <a:p>
            <a:r>
              <a:rPr lang="nb-NO" dirty="0"/>
              <a:t>For de som er født i 1963 eller senere vil de nye opptjeningsreglene gjelde fullt ut. </a:t>
            </a:r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3E5B9-1EC2-4348-A2FE-579AF57EC00E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0982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E224F5-F8FB-47AA-B183-A3BF9345B4B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7614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39091-1996-4003-A95E-6E1AF8BDA313}" type="slidenum">
              <a:rPr lang="nb-NO" smtClean="0"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2983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747570" y="10111701"/>
            <a:ext cx="2866600" cy="532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52" tIns="43226" rIns="86452" bIns="43226" anchor="b"/>
          <a:lstStyle/>
          <a:p>
            <a:pPr algn="r"/>
            <a:fld id="{6903CC8B-53E8-44FE-8E0E-ED1B0905B05C}" type="slidenum">
              <a:rPr lang="nb-NO" sz="1100"/>
              <a:pPr algn="r"/>
              <a:t>7</a:t>
            </a:fld>
            <a:endParaRPr lang="nb-NO" sz="1100" dirty="0"/>
          </a:p>
        </p:txBody>
      </p:sp>
      <p:sp>
        <p:nvSpPr>
          <p:cNvPr id="41987" name="Rectangle 7"/>
          <p:cNvSpPr txBox="1">
            <a:spLocks noGrp="1" noChangeArrowheads="1"/>
          </p:cNvSpPr>
          <p:nvPr/>
        </p:nvSpPr>
        <p:spPr bwMode="auto">
          <a:xfrm>
            <a:off x="3749106" y="10113408"/>
            <a:ext cx="2865057" cy="53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52" tIns="43226" rIns="86452" bIns="43226" anchor="b"/>
          <a:lstStyle/>
          <a:p>
            <a:pPr algn="r" eaLnBrk="0" hangingPunct="0"/>
            <a:fld id="{D74C4656-541A-41BD-A2AB-10338DF7D7E9}" type="slidenum">
              <a:rPr lang="en-GB" sz="1100">
                <a:latin typeface="Times" charset="0"/>
              </a:rPr>
              <a:pPr algn="r" eaLnBrk="0" hangingPunct="0"/>
              <a:t>7</a:t>
            </a:fld>
            <a:endParaRPr lang="en-GB" sz="1100" dirty="0">
              <a:latin typeface="Times" charset="0"/>
            </a:endParaRPr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0738" y="927100"/>
            <a:ext cx="4973637" cy="3730625"/>
          </a:xfrm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2513" y="5060119"/>
            <a:ext cx="4850694" cy="4480058"/>
          </a:xfrm>
          <a:noFill/>
          <a:ln/>
        </p:spPr>
        <p:txBody>
          <a:bodyPr/>
          <a:lstStyle/>
          <a:p>
            <a:pPr eaLnBrk="1" hangingPunct="1"/>
            <a:endParaRPr lang="nn-NO" dirty="0" smtClean="0"/>
          </a:p>
        </p:txBody>
      </p:sp>
    </p:spTree>
    <p:extLst>
      <p:ext uri="{BB962C8B-B14F-4D97-AF65-F5344CB8AC3E}">
        <p14:creationId xmlns:p14="http://schemas.microsoft.com/office/powerpoint/2010/main" val="2383923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DEBB9-7EDC-456F-8CF6-17B6C479929E}" type="slidenum">
              <a:rPr lang="nb-NO" smtClean="0"/>
              <a:pPr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6704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9C2999-7B56-4ACF-B486-480589D325EE}" type="slidenum">
              <a:rPr lang="nb-NO" smtClean="0"/>
              <a:pPr/>
              <a:t>22</a:t>
            </a:fld>
            <a:endParaRPr lang="nb-NO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n-NO" smtClean="0"/>
          </a:p>
        </p:txBody>
      </p:sp>
    </p:spTree>
    <p:extLst>
      <p:ext uri="{BB962C8B-B14F-4D97-AF65-F5344CB8AC3E}">
        <p14:creationId xmlns:p14="http://schemas.microsoft.com/office/powerpoint/2010/main" val="3771878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E224F5-F8FB-47AA-B183-A3BF9345B4B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2820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E224F5-F8FB-47AA-B183-A3BF9345B4B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201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E224F5-F8FB-47AA-B183-A3BF9345B4B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177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E224F5-F8FB-47AA-B183-A3BF9345B4B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778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E224F5-F8FB-47AA-B183-A3BF9345B4B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752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-mal_IndustriEnergi_forside_web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194"/>
            <a:ext cx="9144000" cy="68488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F3670-4773-A24C-81C3-1DD1805C19FB}" type="datetimeFigureOut">
              <a:rPr lang="en-US"/>
              <a:pPr/>
              <a:t>3/12/2019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A132-00A1-9744-8861-0158E524F1C8}" type="slidenum">
              <a:rPr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F3670-4773-A24C-81C3-1DD1805C19FB}" type="datetimeFigureOut">
              <a:rPr lang="en-US"/>
              <a:pPr/>
              <a:t>3/12/2019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A132-00A1-9744-8861-0158E524F1C8}" type="slidenum">
              <a:rPr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F3670-4773-A24C-81C3-1DD1805C19FB}" type="datetimeFigureOut">
              <a:rPr lang="en-US"/>
              <a:pPr/>
              <a:t>3/12/2019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A132-00A1-9744-8861-0158E524F1C8}" type="slidenum">
              <a:rPr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1371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2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LogoBlack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" t="5869" r="4056" b="7185"/>
          <a:stretch>
            <a:fillRect/>
          </a:stretch>
        </p:blipFill>
        <p:spPr bwMode="gray">
          <a:xfrm>
            <a:off x="7740650" y="188913"/>
            <a:ext cx="122396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ransBox"/>
          <p:cNvSpPr>
            <a:spLocks/>
          </p:cNvSpPr>
          <p:nvPr/>
        </p:nvSpPr>
        <p:spPr bwMode="auto">
          <a:xfrm rot="16200000" flipH="1">
            <a:off x="3186906" y="904081"/>
            <a:ext cx="2765425" cy="9148763"/>
          </a:xfrm>
          <a:custGeom>
            <a:avLst/>
            <a:gdLst>
              <a:gd name="T0" fmla="*/ 0 w 2764827"/>
              <a:gd name="T1" fmla="*/ 2147483646 h 6865848"/>
              <a:gd name="T2" fmla="*/ 983989 w 2764827"/>
              <a:gd name="T3" fmla="*/ 2147483646 h 6865848"/>
              <a:gd name="T4" fmla="*/ 2824662 w 2764827"/>
              <a:gd name="T5" fmla="*/ 0 h 6865848"/>
              <a:gd name="T6" fmla="*/ 2823614 w 2764827"/>
              <a:gd name="T7" fmla="*/ 2147483646 h 6865848"/>
              <a:gd name="T8" fmla="*/ 0 w 2764827"/>
              <a:gd name="T9" fmla="*/ 2147483646 h 68658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64827" h="6865848">
                <a:moveTo>
                  <a:pt x="0" y="6865848"/>
                </a:moveTo>
                <a:lnTo>
                  <a:pt x="963146" y="1430"/>
                </a:lnTo>
                <a:lnTo>
                  <a:pt x="2764827" y="0"/>
                </a:lnTo>
                <a:cubicBezTo>
                  <a:pt x="2763851" y="2288032"/>
                  <a:pt x="2764779" y="4572255"/>
                  <a:pt x="2763803" y="6860287"/>
                </a:cubicBezTo>
                <a:lnTo>
                  <a:pt x="0" y="6865848"/>
                </a:lnTo>
                <a:close/>
              </a:path>
            </a:pathLst>
          </a:cu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mtClean="0">
              <a:solidFill>
                <a:srgbClr val="333333"/>
              </a:solidFill>
            </a:endParaRPr>
          </a:p>
        </p:txBody>
      </p:sp>
      <p:sp>
        <p:nvSpPr>
          <p:cNvPr id="7" name="WhiteBox"/>
          <p:cNvSpPr>
            <a:spLocks/>
          </p:cNvSpPr>
          <p:nvPr/>
        </p:nvSpPr>
        <p:spPr bwMode="gray">
          <a:xfrm>
            <a:off x="6818313" y="0"/>
            <a:ext cx="2325687" cy="6859588"/>
          </a:xfrm>
          <a:custGeom>
            <a:avLst/>
            <a:gdLst>
              <a:gd name="T0" fmla="*/ 0 w 2324772"/>
              <a:gd name="T1" fmla="*/ 6797085 h 6860287"/>
              <a:gd name="T2" fmla="*/ 751844 w 2324772"/>
              <a:gd name="T3" fmla="*/ 0 h 6860287"/>
              <a:gd name="T4" fmla="*/ 2417127 w 2324772"/>
              <a:gd name="T5" fmla="*/ 0 h 6860287"/>
              <a:gd name="T6" fmla="*/ 2416062 w 2324772"/>
              <a:gd name="T7" fmla="*/ 6798661 h 6860287"/>
              <a:gd name="T8" fmla="*/ 0 w 2324772"/>
              <a:gd name="T9" fmla="*/ 6797085 h 68602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24772" h="6860287">
                <a:moveTo>
                  <a:pt x="0" y="6858699"/>
                </a:moveTo>
                <a:lnTo>
                  <a:pt x="723116" y="0"/>
                </a:lnTo>
                <a:lnTo>
                  <a:pt x="2324772" y="0"/>
                </a:lnTo>
                <a:cubicBezTo>
                  <a:pt x="2323796" y="2288032"/>
                  <a:pt x="2324724" y="4572255"/>
                  <a:pt x="2323748" y="6860287"/>
                </a:cubicBezTo>
                <a:lnTo>
                  <a:pt x="0" y="6858699"/>
                </a:lnTo>
                <a:close/>
              </a:path>
            </a:pathLst>
          </a:custGeom>
          <a:solidFill>
            <a:srgbClr val="333333"/>
          </a:solidFill>
          <a:ln w="3175" cap="flat" cmpd="sng" algn="ctr">
            <a:solidFill>
              <a:srgbClr val="333333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mtClean="0">
              <a:solidFill>
                <a:srgbClr val="333333"/>
              </a:solidFill>
            </a:endParaRPr>
          </a:p>
        </p:txBody>
      </p:sp>
      <p:pic>
        <p:nvPicPr>
          <p:cNvPr id="8" name="LogoWhit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" t="5966" r="4498" b="2028"/>
          <a:stretch>
            <a:fillRect/>
          </a:stretch>
        </p:blipFill>
        <p:spPr bwMode="ltGray">
          <a:xfrm>
            <a:off x="7740650" y="188913"/>
            <a:ext cx="1223963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5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50825" y="5051425"/>
            <a:ext cx="6510338" cy="1025525"/>
          </a:xfrm>
        </p:spPr>
        <p:txBody>
          <a:bodyPr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250825" y="6175375"/>
            <a:ext cx="6510338" cy="561975"/>
          </a:xfrm>
        </p:spPr>
        <p:txBody>
          <a:bodyPr/>
          <a:lstStyle>
            <a:lvl1pPr marL="0" indent="0">
              <a:lnSpc>
                <a:spcPct val="95000"/>
              </a:lnSpc>
              <a:buFont typeface="Arial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9" name="TxtClassification"/>
          <p:cNvSpPr>
            <a:spLocks noGrp="1"/>
          </p:cNvSpPr>
          <p:nvPr>
            <p:ph type="dt" sz="quarter" idx="10"/>
          </p:nvPr>
        </p:nvSpPr>
        <p:spPr bwMode="gray">
          <a:xfrm>
            <a:off x="7735888" y="6548438"/>
            <a:ext cx="1079500" cy="184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r" eaLnBrk="1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  <a:cs typeface="Arial" charset="0"/>
              </a:defRPr>
            </a:lvl1pPr>
          </a:lstStyle>
          <a:p>
            <a:pPr defTabSz="914400" fontAlgn="base">
              <a:defRPr/>
            </a:pPr>
            <a:r>
              <a:rPr lang="en-US"/>
              <a:t>2014-09-18</a:t>
            </a:r>
          </a:p>
        </p:txBody>
      </p:sp>
      <p:sp>
        <p:nvSpPr>
          <p:cNvPr id="10" name="TxtFooter"/>
          <p:cNvSpPr>
            <a:spLocks noGrp="1"/>
          </p:cNvSpPr>
          <p:nvPr>
            <p:ph type="ftr" sz="quarter" idx="11"/>
          </p:nvPr>
        </p:nvSpPr>
        <p:spPr>
          <a:xfrm>
            <a:off x="6897688" y="6548438"/>
            <a:ext cx="2476500" cy="184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eaLnBrk="1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  <a:cs typeface="Arial" charset="0"/>
              </a:defRPr>
            </a:lvl1pPr>
          </a:lstStyle>
          <a:p>
            <a:pPr defTabSz="914400" fontAlgn="base">
              <a:defRPr/>
            </a:pPr>
            <a:r>
              <a:rPr lang="en-US"/>
              <a:t>Classification: Confidential</a:t>
            </a:r>
          </a:p>
        </p:txBody>
      </p:sp>
    </p:spTree>
    <p:extLst>
      <p:ext uri="{BB962C8B-B14F-4D97-AF65-F5344CB8AC3E}">
        <p14:creationId xmlns:p14="http://schemas.microsoft.com/office/powerpoint/2010/main" val="912790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TxtClassification"/>
          <p:cNvSpPr>
            <a:spLocks noGrp="1"/>
          </p:cNvSpPr>
          <p:nvPr>
            <p:ph type="dt" sz="quarter" idx="10"/>
          </p:nvPr>
        </p:nvSpPr>
        <p:spPr bwMode="gray">
          <a:xfrm>
            <a:off x="1843088" y="6542088"/>
            <a:ext cx="1081087" cy="184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 eaLnBrk="1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  <a:cs typeface="Arial" charset="0"/>
              </a:defRPr>
            </a:lvl1pPr>
          </a:lstStyle>
          <a:p>
            <a:pPr defTabSz="914400" fontAlgn="base">
              <a:defRPr/>
            </a:pPr>
            <a:r>
              <a:rPr lang="en-US"/>
              <a:t>2014-09-18</a:t>
            </a:r>
          </a:p>
        </p:txBody>
      </p:sp>
      <p:sp>
        <p:nvSpPr>
          <p:cNvPr id="5" name="TxtPageNumber"/>
          <p:cNvSpPr>
            <a:spLocks noGrp="1"/>
          </p:cNvSpPr>
          <p:nvPr>
            <p:ph type="sldNum" sz="quarter" idx="11"/>
          </p:nvPr>
        </p:nvSpPr>
        <p:spPr bwMode="gray">
          <a:xfrm>
            <a:off x="250825" y="6542088"/>
            <a:ext cx="357188" cy="1968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 sz="800" smtClean="0">
                <a:solidFill>
                  <a:srgbClr val="999999"/>
                </a:solidFill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fld id="{BFCCE896-91FC-485E-8CF4-9DAB54BDA8F6}" type="slidenum">
              <a:rPr lang="en-US" altLang="nb-NO"/>
              <a:pPr defTabSz="914400" fontAlgn="base">
                <a:spcAft>
                  <a:spcPct val="0"/>
                </a:spcAft>
                <a:defRPr/>
              </a:pPr>
              <a:t>‹#›</a:t>
            </a:fld>
            <a:endParaRPr lang="en-US" altLang="nb-NO"/>
          </a:p>
        </p:txBody>
      </p:sp>
      <p:sp>
        <p:nvSpPr>
          <p:cNvPr id="6" name="TxtFooter"/>
          <p:cNvSpPr>
            <a:spLocks noGrp="1"/>
          </p:cNvSpPr>
          <p:nvPr>
            <p:ph type="ftr" sz="quarter" idx="12"/>
          </p:nvPr>
        </p:nvSpPr>
        <p:spPr>
          <a:xfrm>
            <a:off x="517525" y="6542088"/>
            <a:ext cx="2071688" cy="184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eaLnBrk="1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  <a:cs typeface="Arial" charset="0"/>
              </a:defRPr>
            </a:lvl1pPr>
          </a:lstStyle>
          <a:p>
            <a:pPr defTabSz="914400" fontAlgn="base">
              <a:defRPr/>
            </a:pPr>
            <a:r>
              <a:rPr lang="en-US"/>
              <a:t>Classification: Confidential</a:t>
            </a:r>
          </a:p>
        </p:txBody>
      </p:sp>
    </p:spTree>
    <p:extLst>
      <p:ext uri="{BB962C8B-B14F-4D97-AF65-F5344CB8AC3E}">
        <p14:creationId xmlns:p14="http://schemas.microsoft.com/office/powerpoint/2010/main" val="2527304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566863"/>
            <a:ext cx="4244975" cy="432117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7719" y="1566863"/>
            <a:ext cx="4244975" cy="432117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5" name="TxtClassification"/>
          <p:cNvSpPr>
            <a:spLocks noGrp="1"/>
          </p:cNvSpPr>
          <p:nvPr>
            <p:ph type="dt" sz="quarter" idx="10"/>
          </p:nvPr>
        </p:nvSpPr>
        <p:spPr bwMode="gray">
          <a:xfrm>
            <a:off x="1843088" y="6542088"/>
            <a:ext cx="1081087" cy="184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 eaLnBrk="1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  <a:cs typeface="Arial" charset="0"/>
              </a:defRPr>
            </a:lvl1pPr>
          </a:lstStyle>
          <a:p>
            <a:pPr defTabSz="914400" fontAlgn="base">
              <a:defRPr/>
            </a:pPr>
            <a:r>
              <a:rPr lang="en-US"/>
              <a:t>2014-09-18</a:t>
            </a:r>
          </a:p>
        </p:txBody>
      </p:sp>
      <p:sp>
        <p:nvSpPr>
          <p:cNvPr id="6" name="TxtPageNumber"/>
          <p:cNvSpPr>
            <a:spLocks noGrp="1"/>
          </p:cNvSpPr>
          <p:nvPr>
            <p:ph type="sldNum" sz="quarter" idx="11"/>
          </p:nvPr>
        </p:nvSpPr>
        <p:spPr bwMode="gray">
          <a:xfrm>
            <a:off x="250825" y="6542088"/>
            <a:ext cx="357188" cy="1968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 sz="800" smtClean="0">
                <a:solidFill>
                  <a:srgbClr val="999999"/>
                </a:solidFill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fld id="{F37F0EE3-7294-40AC-997C-EE42964DA332}" type="slidenum">
              <a:rPr lang="en-US" altLang="nb-NO"/>
              <a:pPr defTabSz="914400" fontAlgn="base">
                <a:spcAft>
                  <a:spcPct val="0"/>
                </a:spcAft>
                <a:defRPr/>
              </a:pPr>
              <a:t>‹#›</a:t>
            </a:fld>
            <a:endParaRPr lang="en-US" altLang="nb-NO"/>
          </a:p>
        </p:txBody>
      </p:sp>
      <p:sp>
        <p:nvSpPr>
          <p:cNvPr id="7" name="TxtFooter"/>
          <p:cNvSpPr>
            <a:spLocks noGrp="1"/>
          </p:cNvSpPr>
          <p:nvPr>
            <p:ph type="ftr" sz="quarter" idx="12"/>
          </p:nvPr>
        </p:nvSpPr>
        <p:spPr>
          <a:xfrm>
            <a:off x="517525" y="6542088"/>
            <a:ext cx="2071688" cy="184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eaLnBrk="1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  <a:cs typeface="Arial" charset="0"/>
              </a:defRPr>
            </a:lvl1pPr>
          </a:lstStyle>
          <a:p>
            <a:pPr defTabSz="914400" fontAlgn="base">
              <a:defRPr/>
            </a:pPr>
            <a:r>
              <a:rPr lang="en-US"/>
              <a:t>Classification: Confidential</a:t>
            </a:r>
          </a:p>
        </p:txBody>
      </p:sp>
    </p:spTree>
    <p:extLst>
      <p:ext uri="{BB962C8B-B14F-4D97-AF65-F5344CB8AC3E}">
        <p14:creationId xmlns:p14="http://schemas.microsoft.com/office/powerpoint/2010/main" val="726831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xtClassification"/>
          <p:cNvSpPr>
            <a:spLocks noGrp="1"/>
          </p:cNvSpPr>
          <p:nvPr>
            <p:ph type="dt" sz="quarter" idx="10"/>
          </p:nvPr>
        </p:nvSpPr>
        <p:spPr bwMode="gray">
          <a:xfrm>
            <a:off x="1843088" y="6542088"/>
            <a:ext cx="1081087" cy="184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 eaLnBrk="1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  <a:cs typeface="Arial" charset="0"/>
              </a:defRPr>
            </a:lvl1pPr>
          </a:lstStyle>
          <a:p>
            <a:pPr defTabSz="914400" fontAlgn="base">
              <a:defRPr/>
            </a:pPr>
            <a:r>
              <a:rPr lang="en-US"/>
              <a:t>2014-09-18</a:t>
            </a:r>
          </a:p>
        </p:txBody>
      </p:sp>
      <p:sp>
        <p:nvSpPr>
          <p:cNvPr id="4" name="TxtPageNumber"/>
          <p:cNvSpPr>
            <a:spLocks noGrp="1"/>
          </p:cNvSpPr>
          <p:nvPr>
            <p:ph type="sldNum" sz="quarter" idx="11"/>
          </p:nvPr>
        </p:nvSpPr>
        <p:spPr bwMode="gray">
          <a:xfrm>
            <a:off x="250825" y="6542088"/>
            <a:ext cx="357188" cy="1968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 sz="800" smtClean="0">
                <a:solidFill>
                  <a:srgbClr val="999999"/>
                </a:solidFill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fld id="{30908621-01D6-4DCB-A377-48B45B209CBE}" type="slidenum">
              <a:rPr lang="en-US" altLang="nb-NO"/>
              <a:pPr defTabSz="914400" fontAlgn="base">
                <a:spcAft>
                  <a:spcPct val="0"/>
                </a:spcAft>
                <a:defRPr/>
              </a:pPr>
              <a:t>‹#›</a:t>
            </a:fld>
            <a:endParaRPr lang="en-US" altLang="nb-NO"/>
          </a:p>
        </p:txBody>
      </p:sp>
      <p:sp>
        <p:nvSpPr>
          <p:cNvPr id="5" name="TxtFooter"/>
          <p:cNvSpPr>
            <a:spLocks noGrp="1"/>
          </p:cNvSpPr>
          <p:nvPr>
            <p:ph type="ftr" sz="quarter" idx="12"/>
          </p:nvPr>
        </p:nvSpPr>
        <p:spPr>
          <a:xfrm>
            <a:off x="517525" y="6542088"/>
            <a:ext cx="2071688" cy="184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eaLnBrk="1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  <a:cs typeface="Arial" charset="0"/>
              </a:defRPr>
            </a:lvl1pPr>
          </a:lstStyle>
          <a:p>
            <a:pPr defTabSz="914400" fontAlgn="base">
              <a:defRPr/>
            </a:pPr>
            <a:r>
              <a:rPr lang="en-US"/>
              <a:t>Classification: Confidential</a:t>
            </a:r>
          </a:p>
        </p:txBody>
      </p:sp>
    </p:spTree>
    <p:extLst>
      <p:ext uri="{BB962C8B-B14F-4D97-AF65-F5344CB8AC3E}">
        <p14:creationId xmlns:p14="http://schemas.microsoft.com/office/powerpoint/2010/main" val="576633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5"/>
          <p:cNvCxnSpPr/>
          <p:nvPr/>
        </p:nvCxnSpPr>
        <p:spPr>
          <a:xfrm>
            <a:off x="250825" y="2241550"/>
            <a:ext cx="864235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6"/>
          <p:cNvCxnSpPr/>
          <p:nvPr/>
        </p:nvCxnSpPr>
        <p:spPr>
          <a:xfrm>
            <a:off x="4568825" y="2420938"/>
            <a:ext cx="0" cy="34671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4" y="1566863"/>
            <a:ext cx="4266000" cy="6080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824" y="2420888"/>
            <a:ext cx="4267200" cy="34671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5975" y="1566863"/>
            <a:ext cx="4266000" cy="6080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5975" y="2420888"/>
            <a:ext cx="4266000" cy="34671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9" name="TxtClassification"/>
          <p:cNvSpPr>
            <a:spLocks noGrp="1"/>
          </p:cNvSpPr>
          <p:nvPr>
            <p:ph type="dt" sz="quarter" idx="10"/>
          </p:nvPr>
        </p:nvSpPr>
        <p:spPr bwMode="gray">
          <a:xfrm>
            <a:off x="1843088" y="6542088"/>
            <a:ext cx="1081087" cy="184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 eaLnBrk="1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  <a:cs typeface="Arial" charset="0"/>
              </a:defRPr>
            </a:lvl1pPr>
          </a:lstStyle>
          <a:p>
            <a:pPr defTabSz="914400" fontAlgn="base">
              <a:defRPr/>
            </a:pPr>
            <a:r>
              <a:rPr lang="en-US"/>
              <a:t>2014-09-18</a:t>
            </a:r>
          </a:p>
        </p:txBody>
      </p:sp>
      <p:sp>
        <p:nvSpPr>
          <p:cNvPr id="10" name="TxtPageNumber"/>
          <p:cNvSpPr>
            <a:spLocks noGrp="1"/>
          </p:cNvSpPr>
          <p:nvPr>
            <p:ph type="sldNum" sz="quarter" idx="11"/>
          </p:nvPr>
        </p:nvSpPr>
        <p:spPr bwMode="gray">
          <a:xfrm>
            <a:off x="250825" y="6542088"/>
            <a:ext cx="357188" cy="1968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 sz="800" smtClean="0">
                <a:solidFill>
                  <a:srgbClr val="999999"/>
                </a:solidFill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fld id="{EA0A65B2-B882-468B-9C28-1B2691F33FE2}" type="slidenum">
              <a:rPr lang="en-US" altLang="nb-NO"/>
              <a:pPr defTabSz="914400" fontAlgn="base">
                <a:spcAft>
                  <a:spcPct val="0"/>
                </a:spcAft>
                <a:defRPr/>
              </a:pPr>
              <a:t>‹#›</a:t>
            </a:fld>
            <a:endParaRPr lang="en-US" altLang="nb-NO"/>
          </a:p>
        </p:txBody>
      </p:sp>
      <p:sp>
        <p:nvSpPr>
          <p:cNvPr id="11" name="TxtFooter"/>
          <p:cNvSpPr>
            <a:spLocks noGrp="1"/>
          </p:cNvSpPr>
          <p:nvPr>
            <p:ph type="ftr" sz="quarter" idx="12"/>
          </p:nvPr>
        </p:nvSpPr>
        <p:spPr>
          <a:xfrm>
            <a:off x="517525" y="6542088"/>
            <a:ext cx="2071688" cy="184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eaLnBrk="1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  <a:cs typeface="Arial" charset="0"/>
              </a:defRPr>
            </a:lvl1pPr>
          </a:lstStyle>
          <a:p>
            <a:pPr defTabSz="914400" fontAlgn="base">
              <a:defRPr/>
            </a:pPr>
            <a:r>
              <a:rPr lang="en-US"/>
              <a:t>Classification: Confidential</a:t>
            </a:r>
          </a:p>
        </p:txBody>
      </p:sp>
    </p:spTree>
    <p:extLst>
      <p:ext uri="{BB962C8B-B14F-4D97-AF65-F5344CB8AC3E}">
        <p14:creationId xmlns:p14="http://schemas.microsoft.com/office/powerpoint/2010/main" val="11377526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566863"/>
            <a:ext cx="9147600" cy="4321175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xtClassification"/>
          <p:cNvSpPr>
            <a:spLocks noGrp="1"/>
          </p:cNvSpPr>
          <p:nvPr>
            <p:ph type="dt" sz="quarter" idx="11"/>
          </p:nvPr>
        </p:nvSpPr>
        <p:spPr bwMode="gray">
          <a:xfrm>
            <a:off x="1843088" y="6542088"/>
            <a:ext cx="1081087" cy="184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 eaLnBrk="1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  <a:cs typeface="Arial" charset="0"/>
              </a:defRPr>
            </a:lvl1pPr>
          </a:lstStyle>
          <a:p>
            <a:pPr defTabSz="914400" fontAlgn="base">
              <a:defRPr/>
            </a:pPr>
            <a:r>
              <a:rPr lang="en-US"/>
              <a:t>2014-09-18</a:t>
            </a:r>
          </a:p>
        </p:txBody>
      </p:sp>
      <p:sp>
        <p:nvSpPr>
          <p:cNvPr id="5" name="TxtPageNumber"/>
          <p:cNvSpPr>
            <a:spLocks noGrp="1"/>
          </p:cNvSpPr>
          <p:nvPr>
            <p:ph type="sldNum" sz="quarter" idx="12"/>
          </p:nvPr>
        </p:nvSpPr>
        <p:spPr bwMode="gray">
          <a:xfrm>
            <a:off x="250825" y="6542088"/>
            <a:ext cx="357188" cy="1968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 sz="800" smtClean="0">
                <a:solidFill>
                  <a:srgbClr val="999999"/>
                </a:solidFill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fld id="{33A56B4F-D19E-428A-B99A-F14CF9CB7244}" type="slidenum">
              <a:rPr lang="en-US" altLang="nb-NO"/>
              <a:pPr defTabSz="914400" fontAlgn="base">
                <a:spcAft>
                  <a:spcPct val="0"/>
                </a:spcAft>
                <a:defRPr/>
              </a:pPr>
              <a:t>‹#›</a:t>
            </a:fld>
            <a:endParaRPr lang="en-US" altLang="nb-NO"/>
          </a:p>
        </p:txBody>
      </p:sp>
      <p:sp>
        <p:nvSpPr>
          <p:cNvPr id="7" name="TxtFooter"/>
          <p:cNvSpPr>
            <a:spLocks noGrp="1"/>
          </p:cNvSpPr>
          <p:nvPr>
            <p:ph type="ftr" sz="quarter" idx="13"/>
          </p:nvPr>
        </p:nvSpPr>
        <p:spPr>
          <a:xfrm>
            <a:off x="517525" y="6542088"/>
            <a:ext cx="2071688" cy="184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eaLnBrk="1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  <a:cs typeface="Arial" charset="0"/>
              </a:defRPr>
            </a:lvl1pPr>
          </a:lstStyle>
          <a:p>
            <a:pPr defTabSz="914400" fontAlgn="base">
              <a:defRPr/>
            </a:pPr>
            <a:r>
              <a:rPr lang="en-US"/>
              <a:t>Classification: Confidential</a:t>
            </a:r>
          </a:p>
        </p:txBody>
      </p:sp>
    </p:spTree>
    <p:extLst>
      <p:ext uri="{BB962C8B-B14F-4D97-AF65-F5344CB8AC3E}">
        <p14:creationId xmlns:p14="http://schemas.microsoft.com/office/powerpoint/2010/main" val="3845985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4" name="Content Placeholder 6"/>
          <p:cNvSpPr>
            <a:spLocks noGrp="1"/>
          </p:cNvSpPr>
          <p:nvPr>
            <p:ph sz="quarter" idx="16"/>
          </p:nvPr>
        </p:nvSpPr>
        <p:spPr>
          <a:xfrm>
            <a:off x="250825" y="1566862"/>
            <a:ext cx="2804400" cy="4321176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sz="quarter" idx="17"/>
          </p:nvPr>
        </p:nvSpPr>
        <p:spPr>
          <a:xfrm>
            <a:off x="3165475" y="1566862"/>
            <a:ext cx="2804400" cy="4321176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8"/>
          </p:nvPr>
        </p:nvSpPr>
        <p:spPr>
          <a:xfrm>
            <a:off x="6084888" y="1566862"/>
            <a:ext cx="2804400" cy="4321176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xtClassification"/>
          <p:cNvSpPr>
            <a:spLocks noGrp="1"/>
          </p:cNvSpPr>
          <p:nvPr>
            <p:ph type="dt" sz="quarter" idx="19"/>
          </p:nvPr>
        </p:nvSpPr>
        <p:spPr bwMode="gray">
          <a:xfrm>
            <a:off x="1843088" y="6542088"/>
            <a:ext cx="1081087" cy="184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 eaLnBrk="1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  <a:cs typeface="Arial" charset="0"/>
              </a:defRPr>
            </a:lvl1pPr>
          </a:lstStyle>
          <a:p>
            <a:pPr defTabSz="914400" fontAlgn="base">
              <a:defRPr/>
            </a:pPr>
            <a:r>
              <a:rPr lang="en-US"/>
              <a:t>2014-09-18</a:t>
            </a:r>
          </a:p>
        </p:txBody>
      </p:sp>
      <p:sp>
        <p:nvSpPr>
          <p:cNvPr id="8" name="TxtPageNumber"/>
          <p:cNvSpPr>
            <a:spLocks noGrp="1"/>
          </p:cNvSpPr>
          <p:nvPr>
            <p:ph type="sldNum" sz="quarter" idx="20"/>
          </p:nvPr>
        </p:nvSpPr>
        <p:spPr bwMode="gray">
          <a:xfrm>
            <a:off x="250825" y="6542088"/>
            <a:ext cx="357188" cy="1968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 sz="800" smtClean="0">
                <a:solidFill>
                  <a:srgbClr val="999999"/>
                </a:solidFill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fld id="{7F55F8DC-AE50-48D6-A5BB-4A4ADCA55D30}" type="slidenum">
              <a:rPr lang="en-US" altLang="nb-NO"/>
              <a:pPr defTabSz="914400" fontAlgn="base">
                <a:spcAft>
                  <a:spcPct val="0"/>
                </a:spcAft>
                <a:defRPr/>
              </a:pPr>
              <a:t>‹#›</a:t>
            </a:fld>
            <a:endParaRPr lang="en-US" altLang="nb-NO"/>
          </a:p>
        </p:txBody>
      </p:sp>
      <p:sp>
        <p:nvSpPr>
          <p:cNvPr id="9" name="TxtFooter"/>
          <p:cNvSpPr>
            <a:spLocks noGrp="1"/>
          </p:cNvSpPr>
          <p:nvPr>
            <p:ph type="ftr" sz="quarter" idx="21"/>
          </p:nvPr>
        </p:nvSpPr>
        <p:spPr>
          <a:xfrm>
            <a:off x="517525" y="6542088"/>
            <a:ext cx="2071688" cy="184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eaLnBrk="1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  <a:cs typeface="Arial" charset="0"/>
              </a:defRPr>
            </a:lvl1pPr>
          </a:lstStyle>
          <a:p>
            <a:pPr defTabSz="914400" fontAlgn="base">
              <a:defRPr/>
            </a:pPr>
            <a:r>
              <a:rPr lang="en-US"/>
              <a:t>Classification: Confidential</a:t>
            </a:r>
          </a:p>
        </p:txBody>
      </p:sp>
    </p:spTree>
    <p:extLst>
      <p:ext uri="{BB962C8B-B14F-4D97-AF65-F5344CB8AC3E}">
        <p14:creationId xmlns:p14="http://schemas.microsoft.com/office/powerpoint/2010/main" val="235866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F3670-4773-A24C-81C3-1DD1805C19FB}" type="datetimeFigureOut">
              <a:rPr lang="en-US"/>
              <a:pPr/>
              <a:t>3/12/2019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A132-00A1-9744-8861-0158E524F1C8}" type="slidenum">
              <a:rPr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13"/>
          <p:cNvSpPr>
            <a:spLocks noGrp="1"/>
          </p:cNvSpPr>
          <p:nvPr>
            <p:ph sz="quarter" idx="19"/>
          </p:nvPr>
        </p:nvSpPr>
        <p:spPr>
          <a:xfrm>
            <a:off x="250825" y="4521200"/>
            <a:ext cx="2804400" cy="1353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889000" indent="0">
              <a:buNone/>
              <a:defRPr sz="1400"/>
            </a:lvl3pPr>
            <a:lvl4pPr marL="1344612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6"/>
          <p:cNvSpPr>
            <a:spLocks noGrp="1"/>
          </p:cNvSpPr>
          <p:nvPr>
            <p:ph sz="quarter" idx="16"/>
          </p:nvPr>
        </p:nvSpPr>
        <p:spPr>
          <a:xfrm>
            <a:off x="250825" y="1566862"/>
            <a:ext cx="2804400" cy="28463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sz="quarter" idx="17"/>
          </p:nvPr>
        </p:nvSpPr>
        <p:spPr>
          <a:xfrm>
            <a:off x="3165475" y="1566862"/>
            <a:ext cx="2804400" cy="28463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8"/>
          </p:nvPr>
        </p:nvSpPr>
        <p:spPr>
          <a:xfrm>
            <a:off x="6084888" y="1566862"/>
            <a:ext cx="2804400" cy="28463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20"/>
          </p:nvPr>
        </p:nvSpPr>
        <p:spPr>
          <a:xfrm>
            <a:off x="3165475" y="4521200"/>
            <a:ext cx="2804400" cy="1353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889000" indent="0">
              <a:buNone/>
              <a:defRPr sz="1400"/>
            </a:lvl3pPr>
            <a:lvl4pPr marL="1344612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13"/>
          <p:cNvSpPr>
            <a:spLocks noGrp="1"/>
          </p:cNvSpPr>
          <p:nvPr>
            <p:ph sz="quarter" idx="21"/>
          </p:nvPr>
        </p:nvSpPr>
        <p:spPr>
          <a:xfrm>
            <a:off x="6084888" y="4521200"/>
            <a:ext cx="2804400" cy="1353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889000" indent="0">
              <a:buNone/>
              <a:defRPr sz="1400"/>
            </a:lvl3pPr>
            <a:lvl4pPr marL="1344612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xtClassification"/>
          <p:cNvSpPr>
            <a:spLocks noGrp="1"/>
          </p:cNvSpPr>
          <p:nvPr>
            <p:ph type="dt" sz="quarter" idx="22"/>
          </p:nvPr>
        </p:nvSpPr>
        <p:spPr bwMode="gray">
          <a:xfrm>
            <a:off x="1843088" y="6542088"/>
            <a:ext cx="1081087" cy="184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 eaLnBrk="1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  <a:cs typeface="Arial" charset="0"/>
              </a:defRPr>
            </a:lvl1pPr>
          </a:lstStyle>
          <a:p>
            <a:pPr defTabSz="914400" fontAlgn="base">
              <a:defRPr/>
            </a:pPr>
            <a:r>
              <a:rPr lang="en-US"/>
              <a:t>2014-09-18</a:t>
            </a:r>
          </a:p>
        </p:txBody>
      </p:sp>
      <p:sp>
        <p:nvSpPr>
          <p:cNvPr id="10" name="TxtPageNumber"/>
          <p:cNvSpPr>
            <a:spLocks noGrp="1"/>
          </p:cNvSpPr>
          <p:nvPr>
            <p:ph type="sldNum" sz="quarter" idx="23"/>
          </p:nvPr>
        </p:nvSpPr>
        <p:spPr bwMode="gray">
          <a:xfrm>
            <a:off x="250825" y="6542088"/>
            <a:ext cx="357188" cy="1968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 sz="800" smtClean="0">
                <a:solidFill>
                  <a:srgbClr val="999999"/>
                </a:solidFill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fld id="{64000D45-8F62-43BC-8A16-6E08879314DA}" type="slidenum">
              <a:rPr lang="en-US" altLang="nb-NO"/>
              <a:pPr defTabSz="914400" fontAlgn="base">
                <a:spcAft>
                  <a:spcPct val="0"/>
                </a:spcAft>
                <a:defRPr/>
              </a:pPr>
              <a:t>‹#›</a:t>
            </a:fld>
            <a:endParaRPr lang="en-US" altLang="nb-NO"/>
          </a:p>
        </p:txBody>
      </p:sp>
      <p:sp>
        <p:nvSpPr>
          <p:cNvPr id="11" name="TxtFooter"/>
          <p:cNvSpPr>
            <a:spLocks noGrp="1"/>
          </p:cNvSpPr>
          <p:nvPr>
            <p:ph type="ftr" sz="quarter" idx="24"/>
          </p:nvPr>
        </p:nvSpPr>
        <p:spPr>
          <a:xfrm>
            <a:off x="517525" y="6542088"/>
            <a:ext cx="2071688" cy="184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eaLnBrk="1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  <a:cs typeface="Arial" charset="0"/>
              </a:defRPr>
            </a:lvl1pPr>
          </a:lstStyle>
          <a:p>
            <a:pPr defTabSz="914400" fontAlgn="base">
              <a:defRPr/>
            </a:pPr>
            <a:r>
              <a:rPr lang="en-US"/>
              <a:t>Classification: Confidential</a:t>
            </a:r>
          </a:p>
        </p:txBody>
      </p:sp>
    </p:spTree>
    <p:extLst>
      <p:ext uri="{BB962C8B-B14F-4D97-AF65-F5344CB8AC3E}">
        <p14:creationId xmlns:p14="http://schemas.microsoft.com/office/powerpoint/2010/main" val="11286501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xtClassification"/>
          <p:cNvSpPr>
            <a:spLocks noGrp="1"/>
          </p:cNvSpPr>
          <p:nvPr>
            <p:ph type="dt" sz="quarter" idx="10"/>
          </p:nvPr>
        </p:nvSpPr>
        <p:spPr bwMode="gray">
          <a:xfrm>
            <a:off x="1843088" y="6542088"/>
            <a:ext cx="1081087" cy="184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 eaLnBrk="1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  <a:cs typeface="Arial" charset="0"/>
              </a:defRPr>
            </a:lvl1pPr>
          </a:lstStyle>
          <a:p>
            <a:pPr defTabSz="914400" fontAlgn="base">
              <a:defRPr/>
            </a:pPr>
            <a:r>
              <a:rPr lang="en-US"/>
              <a:t>2014-09-18</a:t>
            </a:r>
          </a:p>
        </p:txBody>
      </p:sp>
      <p:sp>
        <p:nvSpPr>
          <p:cNvPr id="3" name="TxtPageNumber"/>
          <p:cNvSpPr>
            <a:spLocks noGrp="1"/>
          </p:cNvSpPr>
          <p:nvPr>
            <p:ph type="sldNum" sz="quarter" idx="11"/>
          </p:nvPr>
        </p:nvSpPr>
        <p:spPr bwMode="gray">
          <a:xfrm>
            <a:off x="250825" y="6542088"/>
            <a:ext cx="357188" cy="1968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 sz="800" smtClean="0">
                <a:solidFill>
                  <a:srgbClr val="999999"/>
                </a:solidFill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fld id="{C5BC7695-D6F5-475B-BE12-A84EE97F7BD1}" type="slidenum">
              <a:rPr lang="en-US" altLang="nb-NO"/>
              <a:pPr defTabSz="914400" fontAlgn="base">
                <a:spcAft>
                  <a:spcPct val="0"/>
                </a:spcAft>
                <a:defRPr/>
              </a:pPr>
              <a:t>‹#›</a:t>
            </a:fld>
            <a:endParaRPr lang="en-US" altLang="nb-NO"/>
          </a:p>
        </p:txBody>
      </p:sp>
      <p:sp>
        <p:nvSpPr>
          <p:cNvPr id="4" name="TxtFooter"/>
          <p:cNvSpPr>
            <a:spLocks noGrp="1"/>
          </p:cNvSpPr>
          <p:nvPr>
            <p:ph type="ftr" sz="quarter" idx="12"/>
          </p:nvPr>
        </p:nvSpPr>
        <p:spPr>
          <a:xfrm>
            <a:off x="517525" y="6542088"/>
            <a:ext cx="2071688" cy="184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eaLnBrk="1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  <a:cs typeface="Arial" charset="0"/>
              </a:defRPr>
            </a:lvl1pPr>
          </a:lstStyle>
          <a:p>
            <a:pPr defTabSz="914400" fontAlgn="base">
              <a:defRPr/>
            </a:pPr>
            <a:r>
              <a:rPr lang="en-US"/>
              <a:t>Classification: Confidential</a:t>
            </a:r>
          </a:p>
        </p:txBody>
      </p:sp>
    </p:spTree>
    <p:extLst>
      <p:ext uri="{BB962C8B-B14F-4D97-AF65-F5344CB8AC3E}">
        <p14:creationId xmlns:p14="http://schemas.microsoft.com/office/powerpoint/2010/main" val="33674410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5"/>
          <p:cNvCxnSpPr/>
          <p:nvPr/>
        </p:nvCxnSpPr>
        <p:spPr>
          <a:xfrm>
            <a:off x="0" y="6138863"/>
            <a:ext cx="914717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13886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da-DK" noProof="0" dirty="0"/>
          </a:p>
        </p:txBody>
      </p:sp>
      <p:sp>
        <p:nvSpPr>
          <p:cNvPr id="5" name="TxtClassification"/>
          <p:cNvSpPr>
            <a:spLocks noGrp="1"/>
          </p:cNvSpPr>
          <p:nvPr>
            <p:ph type="dt" sz="quarter" idx="10"/>
          </p:nvPr>
        </p:nvSpPr>
        <p:spPr bwMode="gray">
          <a:xfrm>
            <a:off x="1843088" y="6542088"/>
            <a:ext cx="1081087" cy="184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 eaLnBrk="1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  <a:cs typeface="Arial" charset="0"/>
              </a:defRPr>
            </a:lvl1pPr>
          </a:lstStyle>
          <a:p>
            <a:pPr defTabSz="914400" fontAlgn="base">
              <a:defRPr/>
            </a:pPr>
            <a:r>
              <a:rPr lang="en-US"/>
              <a:t>2014-09-18</a:t>
            </a:r>
          </a:p>
        </p:txBody>
      </p:sp>
      <p:sp>
        <p:nvSpPr>
          <p:cNvPr id="6" name="TxtPageNumber"/>
          <p:cNvSpPr>
            <a:spLocks noGrp="1"/>
          </p:cNvSpPr>
          <p:nvPr>
            <p:ph type="sldNum" sz="quarter" idx="11"/>
          </p:nvPr>
        </p:nvSpPr>
        <p:spPr bwMode="gray">
          <a:xfrm>
            <a:off x="250825" y="6542088"/>
            <a:ext cx="357188" cy="1968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 sz="800" smtClean="0">
                <a:solidFill>
                  <a:srgbClr val="999999"/>
                </a:solidFill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fld id="{7E302568-4A7F-4899-9089-8659C2C1CDBE}" type="slidenum">
              <a:rPr lang="en-US" altLang="nb-NO"/>
              <a:pPr defTabSz="914400" fontAlgn="base">
                <a:spcAft>
                  <a:spcPct val="0"/>
                </a:spcAft>
                <a:defRPr/>
              </a:pPr>
              <a:t>‹#›</a:t>
            </a:fld>
            <a:endParaRPr lang="en-US" altLang="nb-NO"/>
          </a:p>
        </p:txBody>
      </p:sp>
      <p:sp>
        <p:nvSpPr>
          <p:cNvPr id="7" name="TxtFooter"/>
          <p:cNvSpPr>
            <a:spLocks noGrp="1"/>
          </p:cNvSpPr>
          <p:nvPr>
            <p:ph type="ftr" sz="quarter" idx="12"/>
          </p:nvPr>
        </p:nvSpPr>
        <p:spPr>
          <a:xfrm>
            <a:off x="517525" y="6542088"/>
            <a:ext cx="2071688" cy="184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eaLnBrk="1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  <a:cs typeface="Arial" charset="0"/>
              </a:defRPr>
            </a:lvl1pPr>
          </a:lstStyle>
          <a:p>
            <a:pPr defTabSz="914400" fontAlgn="base">
              <a:defRPr/>
            </a:pPr>
            <a:r>
              <a:rPr lang="en-US"/>
              <a:t>Classification: Confidential</a:t>
            </a:r>
          </a:p>
        </p:txBody>
      </p:sp>
    </p:spTree>
    <p:extLst>
      <p:ext uri="{BB962C8B-B14F-4D97-AF65-F5344CB8AC3E}">
        <p14:creationId xmlns:p14="http://schemas.microsoft.com/office/powerpoint/2010/main" val="27895678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566864"/>
            <a:ext cx="9144000" cy="2844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da-DK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50825" y="4521200"/>
            <a:ext cx="8642350" cy="1366838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xtClassification"/>
          <p:cNvSpPr>
            <a:spLocks noGrp="1"/>
          </p:cNvSpPr>
          <p:nvPr>
            <p:ph type="dt" sz="quarter" idx="14"/>
          </p:nvPr>
        </p:nvSpPr>
        <p:spPr bwMode="gray">
          <a:xfrm>
            <a:off x="1843088" y="6542088"/>
            <a:ext cx="1081087" cy="184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 eaLnBrk="1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  <a:cs typeface="Arial" charset="0"/>
              </a:defRPr>
            </a:lvl1pPr>
          </a:lstStyle>
          <a:p>
            <a:pPr defTabSz="914400" fontAlgn="base">
              <a:defRPr/>
            </a:pPr>
            <a:r>
              <a:rPr lang="en-US"/>
              <a:t>2014-09-18</a:t>
            </a:r>
          </a:p>
        </p:txBody>
      </p:sp>
      <p:sp>
        <p:nvSpPr>
          <p:cNvPr id="6" name="TxtPageNumber"/>
          <p:cNvSpPr>
            <a:spLocks noGrp="1"/>
          </p:cNvSpPr>
          <p:nvPr>
            <p:ph type="sldNum" sz="quarter" idx="15"/>
          </p:nvPr>
        </p:nvSpPr>
        <p:spPr bwMode="gray">
          <a:xfrm>
            <a:off x="250825" y="6542088"/>
            <a:ext cx="357188" cy="1968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 sz="800" smtClean="0">
                <a:solidFill>
                  <a:srgbClr val="999999"/>
                </a:solidFill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fld id="{158624D2-C6A3-4E19-905D-89D51AA80DAC}" type="slidenum">
              <a:rPr lang="en-US" altLang="nb-NO"/>
              <a:pPr defTabSz="914400" fontAlgn="base">
                <a:spcAft>
                  <a:spcPct val="0"/>
                </a:spcAft>
                <a:defRPr/>
              </a:pPr>
              <a:t>‹#›</a:t>
            </a:fld>
            <a:endParaRPr lang="en-US" altLang="nb-NO"/>
          </a:p>
        </p:txBody>
      </p:sp>
      <p:sp>
        <p:nvSpPr>
          <p:cNvPr id="7" name="TxtFooter"/>
          <p:cNvSpPr>
            <a:spLocks noGrp="1"/>
          </p:cNvSpPr>
          <p:nvPr>
            <p:ph type="ftr" sz="quarter" idx="16"/>
          </p:nvPr>
        </p:nvSpPr>
        <p:spPr>
          <a:xfrm>
            <a:off x="517525" y="6542088"/>
            <a:ext cx="2071688" cy="184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eaLnBrk="1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  <a:cs typeface="Arial" charset="0"/>
              </a:defRPr>
            </a:lvl1pPr>
          </a:lstStyle>
          <a:p>
            <a:pPr defTabSz="914400" fontAlgn="base">
              <a:defRPr/>
            </a:pPr>
            <a:r>
              <a:rPr lang="en-US"/>
              <a:t>Classification: Confidential</a:t>
            </a:r>
          </a:p>
        </p:txBody>
      </p:sp>
    </p:spTree>
    <p:extLst>
      <p:ext uri="{BB962C8B-B14F-4D97-AF65-F5344CB8AC3E}">
        <p14:creationId xmlns:p14="http://schemas.microsoft.com/office/powerpoint/2010/main" val="4723895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250824" y="1566862"/>
            <a:ext cx="4267201" cy="28463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7"/>
          </p:nvPr>
        </p:nvSpPr>
        <p:spPr>
          <a:xfrm>
            <a:off x="4618842" y="1566862"/>
            <a:ext cx="4267201" cy="28463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9"/>
          </p:nvPr>
        </p:nvSpPr>
        <p:spPr>
          <a:xfrm>
            <a:off x="250825" y="4521200"/>
            <a:ext cx="4267200" cy="1353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889000" indent="0">
              <a:buNone/>
              <a:defRPr sz="1400"/>
            </a:lvl3pPr>
            <a:lvl4pPr marL="1344612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20"/>
          </p:nvPr>
        </p:nvSpPr>
        <p:spPr>
          <a:xfrm>
            <a:off x="4618843" y="4521200"/>
            <a:ext cx="4267200" cy="1353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889000" indent="0">
              <a:buNone/>
              <a:defRPr sz="1400"/>
            </a:lvl3pPr>
            <a:lvl4pPr marL="1344612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xtClassification"/>
          <p:cNvSpPr>
            <a:spLocks noGrp="1"/>
          </p:cNvSpPr>
          <p:nvPr>
            <p:ph type="dt" sz="quarter" idx="21"/>
          </p:nvPr>
        </p:nvSpPr>
        <p:spPr bwMode="gray">
          <a:xfrm>
            <a:off x="1843088" y="6542088"/>
            <a:ext cx="1081087" cy="184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 eaLnBrk="1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  <a:cs typeface="Arial" charset="0"/>
              </a:defRPr>
            </a:lvl1pPr>
          </a:lstStyle>
          <a:p>
            <a:pPr defTabSz="914400" fontAlgn="base">
              <a:defRPr/>
            </a:pPr>
            <a:r>
              <a:rPr lang="en-US"/>
              <a:t>2014-09-18</a:t>
            </a:r>
          </a:p>
        </p:txBody>
      </p:sp>
      <p:sp>
        <p:nvSpPr>
          <p:cNvPr id="12" name="TxtPageNumber"/>
          <p:cNvSpPr>
            <a:spLocks noGrp="1"/>
          </p:cNvSpPr>
          <p:nvPr>
            <p:ph type="sldNum" sz="quarter" idx="22"/>
          </p:nvPr>
        </p:nvSpPr>
        <p:spPr bwMode="gray">
          <a:xfrm>
            <a:off x="250825" y="6542088"/>
            <a:ext cx="357188" cy="1968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 sz="800" smtClean="0">
                <a:solidFill>
                  <a:srgbClr val="999999"/>
                </a:solidFill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fld id="{BD2D1BF1-6228-47FD-96E6-53E81B187B27}" type="slidenum">
              <a:rPr lang="en-US" altLang="nb-NO"/>
              <a:pPr defTabSz="914400" fontAlgn="base">
                <a:spcAft>
                  <a:spcPct val="0"/>
                </a:spcAft>
                <a:defRPr/>
              </a:pPr>
              <a:t>‹#›</a:t>
            </a:fld>
            <a:endParaRPr lang="en-US" altLang="nb-NO"/>
          </a:p>
        </p:txBody>
      </p:sp>
      <p:sp>
        <p:nvSpPr>
          <p:cNvPr id="13" name="TxtFooter"/>
          <p:cNvSpPr>
            <a:spLocks noGrp="1"/>
          </p:cNvSpPr>
          <p:nvPr>
            <p:ph type="ftr" sz="quarter" idx="23"/>
          </p:nvPr>
        </p:nvSpPr>
        <p:spPr>
          <a:xfrm>
            <a:off x="517525" y="6542088"/>
            <a:ext cx="2071688" cy="184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eaLnBrk="1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  <a:cs typeface="Arial" charset="0"/>
              </a:defRPr>
            </a:lvl1pPr>
          </a:lstStyle>
          <a:p>
            <a:pPr defTabSz="914400" fontAlgn="base">
              <a:defRPr/>
            </a:pPr>
            <a:r>
              <a:rPr lang="en-US"/>
              <a:t>Classification: Confidential</a:t>
            </a:r>
          </a:p>
        </p:txBody>
      </p:sp>
    </p:spTree>
    <p:extLst>
      <p:ext uri="{BB962C8B-B14F-4D97-AF65-F5344CB8AC3E}">
        <p14:creationId xmlns:p14="http://schemas.microsoft.com/office/powerpoint/2010/main" val="42375321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een 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22" name="Content Placeholder 6"/>
          <p:cNvSpPr>
            <a:spLocks noGrp="1"/>
          </p:cNvSpPr>
          <p:nvPr>
            <p:ph sz="quarter" idx="16"/>
          </p:nvPr>
        </p:nvSpPr>
        <p:spPr>
          <a:xfrm>
            <a:off x="250825" y="1566862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Content Placeholder 6"/>
          <p:cNvSpPr>
            <a:spLocks noGrp="1"/>
          </p:cNvSpPr>
          <p:nvPr>
            <p:ph sz="quarter" idx="17"/>
          </p:nvPr>
        </p:nvSpPr>
        <p:spPr>
          <a:xfrm>
            <a:off x="1708150" y="1566862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6"/>
          <p:cNvSpPr>
            <a:spLocks noGrp="1"/>
          </p:cNvSpPr>
          <p:nvPr>
            <p:ph sz="quarter" idx="18"/>
          </p:nvPr>
        </p:nvSpPr>
        <p:spPr>
          <a:xfrm>
            <a:off x="3165475" y="1566862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Content Placeholder 6"/>
          <p:cNvSpPr>
            <a:spLocks noGrp="1"/>
          </p:cNvSpPr>
          <p:nvPr>
            <p:ph sz="quarter" idx="19"/>
          </p:nvPr>
        </p:nvSpPr>
        <p:spPr>
          <a:xfrm>
            <a:off x="4622800" y="1566862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Content Placeholder 6"/>
          <p:cNvSpPr>
            <a:spLocks noGrp="1"/>
          </p:cNvSpPr>
          <p:nvPr>
            <p:ph sz="quarter" idx="20"/>
          </p:nvPr>
        </p:nvSpPr>
        <p:spPr>
          <a:xfrm>
            <a:off x="6080125" y="1566862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Content Placeholder 6"/>
          <p:cNvSpPr>
            <a:spLocks noGrp="1"/>
          </p:cNvSpPr>
          <p:nvPr>
            <p:ph sz="quarter" idx="21"/>
          </p:nvPr>
        </p:nvSpPr>
        <p:spPr>
          <a:xfrm>
            <a:off x="7537451" y="1566862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Content Placeholder 6"/>
          <p:cNvSpPr>
            <a:spLocks noGrp="1"/>
          </p:cNvSpPr>
          <p:nvPr>
            <p:ph sz="quarter" idx="22"/>
          </p:nvPr>
        </p:nvSpPr>
        <p:spPr>
          <a:xfrm>
            <a:off x="250825" y="3048000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Content Placeholder 6"/>
          <p:cNvSpPr>
            <a:spLocks noGrp="1"/>
          </p:cNvSpPr>
          <p:nvPr>
            <p:ph sz="quarter" idx="23"/>
          </p:nvPr>
        </p:nvSpPr>
        <p:spPr>
          <a:xfrm>
            <a:off x="1708150" y="3048000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Content Placeholder 6"/>
          <p:cNvSpPr>
            <a:spLocks noGrp="1"/>
          </p:cNvSpPr>
          <p:nvPr>
            <p:ph sz="quarter" idx="24"/>
          </p:nvPr>
        </p:nvSpPr>
        <p:spPr>
          <a:xfrm>
            <a:off x="3165475" y="3048000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Content Placeholder 6"/>
          <p:cNvSpPr>
            <a:spLocks noGrp="1"/>
          </p:cNvSpPr>
          <p:nvPr>
            <p:ph sz="quarter" idx="25"/>
          </p:nvPr>
        </p:nvSpPr>
        <p:spPr>
          <a:xfrm>
            <a:off x="4622800" y="3048000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6"/>
          <p:cNvSpPr>
            <a:spLocks noGrp="1"/>
          </p:cNvSpPr>
          <p:nvPr>
            <p:ph sz="quarter" idx="26"/>
          </p:nvPr>
        </p:nvSpPr>
        <p:spPr>
          <a:xfrm>
            <a:off x="6080125" y="3048000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Content Placeholder 6"/>
          <p:cNvSpPr>
            <a:spLocks noGrp="1"/>
          </p:cNvSpPr>
          <p:nvPr>
            <p:ph sz="quarter" idx="27"/>
          </p:nvPr>
        </p:nvSpPr>
        <p:spPr>
          <a:xfrm>
            <a:off x="7537451" y="3048000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Content Placeholder 6"/>
          <p:cNvSpPr>
            <a:spLocks noGrp="1"/>
          </p:cNvSpPr>
          <p:nvPr>
            <p:ph sz="quarter" idx="28"/>
          </p:nvPr>
        </p:nvSpPr>
        <p:spPr>
          <a:xfrm>
            <a:off x="250825" y="4517231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Content Placeholder 6"/>
          <p:cNvSpPr>
            <a:spLocks noGrp="1"/>
          </p:cNvSpPr>
          <p:nvPr>
            <p:ph sz="quarter" idx="29"/>
          </p:nvPr>
        </p:nvSpPr>
        <p:spPr>
          <a:xfrm>
            <a:off x="1708150" y="4517231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Content Placeholder 6"/>
          <p:cNvSpPr>
            <a:spLocks noGrp="1"/>
          </p:cNvSpPr>
          <p:nvPr>
            <p:ph sz="quarter" idx="30"/>
          </p:nvPr>
        </p:nvSpPr>
        <p:spPr>
          <a:xfrm>
            <a:off x="3165475" y="4517231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Content Placeholder 6"/>
          <p:cNvSpPr>
            <a:spLocks noGrp="1"/>
          </p:cNvSpPr>
          <p:nvPr>
            <p:ph sz="quarter" idx="31"/>
          </p:nvPr>
        </p:nvSpPr>
        <p:spPr>
          <a:xfrm>
            <a:off x="4622800" y="4517231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Content Placeholder 6"/>
          <p:cNvSpPr>
            <a:spLocks noGrp="1"/>
          </p:cNvSpPr>
          <p:nvPr>
            <p:ph sz="quarter" idx="32"/>
          </p:nvPr>
        </p:nvSpPr>
        <p:spPr>
          <a:xfrm>
            <a:off x="6080125" y="4517231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Content Placeholder 6"/>
          <p:cNvSpPr>
            <a:spLocks noGrp="1"/>
          </p:cNvSpPr>
          <p:nvPr>
            <p:ph sz="quarter" idx="33"/>
          </p:nvPr>
        </p:nvSpPr>
        <p:spPr>
          <a:xfrm>
            <a:off x="7537451" y="4517231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xtClassification"/>
          <p:cNvSpPr>
            <a:spLocks noGrp="1"/>
          </p:cNvSpPr>
          <p:nvPr>
            <p:ph type="dt" sz="quarter" idx="34"/>
          </p:nvPr>
        </p:nvSpPr>
        <p:spPr bwMode="gray">
          <a:xfrm>
            <a:off x="1843088" y="6542088"/>
            <a:ext cx="1081087" cy="184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 eaLnBrk="1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  <a:cs typeface="Arial" charset="0"/>
              </a:defRPr>
            </a:lvl1pPr>
          </a:lstStyle>
          <a:p>
            <a:pPr defTabSz="914400" fontAlgn="base">
              <a:defRPr/>
            </a:pPr>
            <a:r>
              <a:rPr lang="en-US"/>
              <a:t>2014-09-18</a:t>
            </a:r>
          </a:p>
        </p:txBody>
      </p:sp>
      <p:sp>
        <p:nvSpPr>
          <p:cNvPr id="40" name="TxtPageNumber"/>
          <p:cNvSpPr>
            <a:spLocks noGrp="1"/>
          </p:cNvSpPr>
          <p:nvPr>
            <p:ph type="sldNum" sz="quarter" idx="35"/>
          </p:nvPr>
        </p:nvSpPr>
        <p:spPr bwMode="gray">
          <a:xfrm>
            <a:off x="250825" y="6542088"/>
            <a:ext cx="357188" cy="1968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 sz="800" smtClean="0">
                <a:solidFill>
                  <a:srgbClr val="999999"/>
                </a:solidFill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fld id="{FFB3E57B-2EAF-44DB-9BFB-22F592AE08AC}" type="slidenum">
              <a:rPr lang="en-US" altLang="nb-NO"/>
              <a:pPr defTabSz="914400" fontAlgn="base">
                <a:spcAft>
                  <a:spcPct val="0"/>
                </a:spcAft>
                <a:defRPr/>
              </a:pPr>
              <a:t>‹#›</a:t>
            </a:fld>
            <a:endParaRPr lang="en-US" altLang="nb-NO"/>
          </a:p>
        </p:txBody>
      </p:sp>
      <p:sp>
        <p:nvSpPr>
          <p:cNvPr id="41" name="TxtFooter"/>
          <p:cNvSpPr>
            <a:spLocks noGrp="1"/>
          </p:cNvSpPr>
          <p:nvPr>
            <p:ph type="ftr" sz="quarter" idx="36"/>
          </p:nvPr>
        </p:nvSpPr>
        <p:spPr>
          <a:xfrm>
            <a:off x="517525" y="6542088"/>
            <a:ext cx="2071688" cy="184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eaLnBrk="1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  <a:cs typeface="Arial" charset="0"/>
              </a:defRPr>
            </a:lvl1pPr>
          </a:lstStyle>
          <a:p>
            <a:pPr defTabSz="914400" fontAlgn="base">
              <a:defRPr/>
            </a:pPr>
            <a:r>
              <a:rPr lang="en-US"/>
              <a:t>Classification: Confidential</a:t>
            </a:r>
          </a:p>
        </p:txBody>
      </p:sp>
    </p:spTree>
    <p:extLst>
      <p:ext uri="{BB962C8B-B14F-4D97-AF65-F5344CB8AC3E}">
        <p14:creationId xmlns:p14="http://schemas.microsoft.com/office/powerpoint/2010/main" val="25858231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/>
        </p:nvSpPr>
        <p:spPr>
          <a:xfrm rot="5400000">
            <a:off x="-3069431" y="3069431"/>
            <a:ext cx="6858000" cy="7191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9263"/>
            <a:ext cx="687388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247649"/>
            <a:ext cx="5181600" cy="635698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12" name="Vertical Title 1"/>
          <p:cNvSpPr>
            <a:spLocks noGrp="1"/>
          </p:cNvSpPr>
          <p:nvPr>
            <p:ph type="title" orient="vert"/>
          </p:nvPr>
        </p:nvSpPr>
        <p:spPr>
          <a:xfrm>
            <a:off x="7542212" y="246063"/>
            <a:ext cx="1342707" cy="63585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6" name="TxtClassification"/>
          <p:cNvSpPr>
            <a:spLocks noGrp="1"/>
          </p:cNvSpPr>
          <p:nvPr>
            <p:ph type="dt" sz="quarter" idx="10"/>
          </p:nvPr>
        </p:nvSpPr>
        <p:spPr bwMode="gray">
          <a:xfrm>
            <a:off x="1843088" y="6542088"/>
            <a:ext cx="1081087" cy="184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 eaLnBrk="1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  <a:cs typeface="Arial" charset="0"/>
              </a:defRPr>
            </a:lvl1pPr>
          </a:lstStyle>
          <a:p>
            <a:pPr defTabSz="914400" fontAlgn="base">
              <a:defRPr/>
            </a:pPr>
            <a:r>
              <a:rPr lang="en-US"/>
              <a:t>2014-09-18</a:t>
            </a:r>
          </a:p>
        </p:txBody>
      </p:sp>
      <p:sp>
        <p:nvSpPr>
          <p:cNvPr id="7" name="TxtPageNumber"/>
          <p:cNvSpPr>
            <a:spLocks noGrp="1"/>
          </p:cNvSpPr>
          <p:nvPr>
            <p:ph type="sldNum" sz="quarter" idx="11"/>
          </p:nvPr>
        </p:nvSpPr>
        <p:spPr bwMode="gray">
          <a:xfrm>
            <a:off x="250825" y="6542088"/>
            <a:ext cx="357188" cy="1968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 sz="800" smtClean="0">
                <a:solidFill>
                  <a:srgbClr val="999999"/>
                </a:solidFill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fld id="{490AD43A-6252-4815-8B9D-2BE842F7C5D3}" type="slidenum">
              <a:rPr lang="en-US" altLang="nb-NO"/>
              <a:pPr defTabSz="914400" fontAlgn="base">
                <a:spcAft>
                  <a:spcPct val="0"/>
                </a:spcAft>
                <a:defRPr/>
              </a:pPr>
              <a:t>‹#›</a:t>
            </a:fld>
            <a:endParaRPr lang="en-US" altLang="nb-NO"/>
          </a:p>
        </p:txBody>
      </p:sp>
      <p:sp>
        <p:nvSpPr>
          <p:cNvPr id="8" name="TxtFooter"/>
          <p:cNvSpPr>
            <a:spLocks noGrp="1"/>
          </p:cNvSpPr>
          <p:nvPr>
            <p:ph type="ftr" sz="quarter" idx="12"/>
          </p:nvPr>
        </p:nvSpPr>
        <p:spPr>
          <a:xfrm>
            <a:off x="517525" y="6542088"/>
            <a:ext cx="2071688" cy="184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eaLnBrk="1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  <a:cs typeface="Arial" charset="0"/>
              </a:defRPr>
            </a:lvl1pPr>
          </a:lstStyle>
          <a:p>
            <a:pPr defTabSz="914400" fontAlgn="base">
              <a:defRPr/>
            </a:pPr>
            <a:r>
              <a:rPr lang="en-US"/>
              <a:t>Classification: Confidential</a:t>
            </a:r>
          </a:p>
        </p:txBody>
      </p:sp>
    </p:spTree>
    <p:extLst>
      <p:ext uri="{BB962C8B-B14F-4D97-AF65-F5344CB8AC3E}">
        <p14:creationId xmlns:p14="http://schemas.microsoft.com/office/powerpoint/2010/main" val="8106979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333333"/>
                </a:solidFill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2014-09-18</a:t>
            </a:r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333333"/>
                </a:solidFill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/>
              <a:t>Classification: Confidential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333333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90E4517-4C47-4465-8025-123AE7D68348}" type="slidenum">
              <a:rPr lang="nb-NO" altLang="nb-NO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852746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23850" y="190500"/>
            <a:ext cx="8501063" cy="1030288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323850" y="1773238"/>
            <a:ext cx="4173538" cy="40322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9788" y="1773238"/>
            <a:ext cx="4175125" cy="40322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TxtClassification"/>
          <p:cNvSpPr>
            <a:spLocks noGrp="1"/>
          </p:cNvSpPr>
          <p:nvPr>
            <p:ph type="dt" sz="quarter" idx="10"/>
          </p:nvPr>
        </p:nvSpPr>
        <p:spPr bwMode="gray">
          <a:xfrm>
            <a:off x="560388" y="6542088"/>
            <a:ext cx="4268787" cy="184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 eaLnBrk="1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  <a:cs typeface="Arial" charset="0"/>
              </a:defRPr>
            </a:lvl1pPr>
          </a:lstStyle>
          <a:p>
            <a:pPr defTabSz="914400" fontAlgn="base">
              <a:defRPr/>
            </a:pPr>
            <a:r>
              <a:rPr lang="nb-NO"/>
              <a:t>Classification: Internal     2012-01-20</a:t>
            </a:r>
          </a:p>
        </p:txBody>
      </p:sp>
      <p:sp>
        <p:nvSpPr>
          <p:cNvPr id="6" name="TxtPageNumber"/>
          <p:cNvSpPr>
            <a:spLocks noGrp="1"/>
          </p:cNvSpPr>
          <p:nvPr>
            <p:ph type="sldNum" sz="quarter" idx="11"/>
          </p:nvPr>
        </p:nvSpPr>
        <p:spPr bwMode="gray">
          <a:xfrm>
            <a:off x="250825" y="6542088"/>
            <a:ext cx="306388" cy="184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 sz="800" smtClean="0">
                <a:solidFill>
                  <a:srgbClr val="999999"/>
                </a:solidFill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fld id="{39EB4A6E-2188-44EC-9625-515E23193740}" type="slidenum">
              <a:rPr lang="nb-NO" altLang="nb-NO"/>
              <a:pPr defTabSz="914400" fontAlgn="base">
                <a:spcAft>
                  <a:spcPct val="0"/>
                </a:spcAft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162728755"/>
      </p:ext>
    </p:extLst>
  </p:cSld>
  <p:clrMapOvr>
    <a:masterClrMapping/>
  </p:clrMapOvr>
  <p:hf hdr="0" ft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2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LogoBlack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" t="5869" r="4056" b="7185"/>
          <a:stretch>
            <a:fillRect/>
          </a:stretch>
        </p:blipFill>
        <p:spPr bwMode="gray">
          <a:xfrm>
            <a:off x="7740650" y="188913"/>
            <a:ext cx="122396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ransBox"/>
          <p:cNvSpPr>
            <a:spLocks/>
          </p:cNvSpPr>
          <p:nvPr/>
        </p:nvSpPr>
        <p:spPr bwMode="auto">
          <a:xfrm rot="16200000" flipH="1">
            <a:off x="3186906" y="904081"/>
            <a:ext cx="2765425" cy="9148763"/>
          </a:xfrm>
          <a:custGeom>
            <a:avLst/>
            <a:gdLst>
              <a:gd name="T0" fmla="*/ 0 w 2764827"/>
              <a:gd name="T1" fmla="*/ 2147483646 h 6865848"/>
              <a:gd name="T2" fmla="*/ 973826 w 2764827"/>
              <a:gd name="T3" fmla="*/ 2147483646 h 6865848"/>
              <a:gd name="T4" fmla="*/ 2795491 w 2764827"/>
              <a:gd name="T5" fmla="*/ 0 h 6865848"/>
              <a:gd name="T6" fmla="*/ 2794454 w 2764827"/>
              <a:gd name="T7" fmla="*/ 2147483646 h 6865848"/>
              <a:gd name="T8" fmla="*/ 0 w 2764827"/>
              <a:gd name="T9" fmla="*/ 2147483646 h 68658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64827" h="6865848">
                <a:moveTo>
                  <a:pt x="0" y="6865848"/>
                </a:moveTo>
                <a:lnTo>
                  <a:pt x="963146" y="1430"/>
                </a:lnTo>
                <a:lnTo>
                  <a:pt x="2764827" y="0"/>
                </a:lnTo>
                <a:cubicBezTo>
                  <a:pt x="2763851" y="2288032"/>
                  <a:pt x="2764779" y="4572255"/>
                  <a:pt x="2763803" y="6860287"/>
                </a:cubicBezTo>
                <a:lnTo>
                  <a:pt x="0" y="6865848"/>
                </a:lnTo>
                <a:close/>
              </a:path>
            </a:pathLst>
          </a:cu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mtClean="0">
              <a:solidFill>
                <a:srgbClr val="333333"/>
              </a:solidFill>
            </a:endParaRPr>
          </a:p>
        </p:txBody>
      </p:sp>
      <p:sp>
        <p:nvSpPr>
          <p:cNvPr id="7" name="WhiteBox"/>
          <p:cNvSpPr>
            <a:spLocks/>
          </p:cNvSpPr>
          <p:nvPr/>
        </p:nvSpPr>
        <p:spPr bwMode="gray">
          <a:xfrm>
            <a:off x="6818313" y="0"/>
            <a:ext cx="2325687" cy="6859588"/>
          </a:xfrm>
          <a:custGeom>
            <a:avLst/>
            <a:gdLst>
              <a:gd name="T0" fmla="*/ 0 w 2324772"/>
              <a:gd name="T1" fmla="*/ 6830412 h 6860287"/>
              <a:gd name="T2" fmla="*/ 737776 w 2324772"/>
              <a:gd name="T3" fmla="*/ 0 h 6860287"/>
              <a:gd name="T4" fmla="*/ 2371900 w 2324772"/>
              <a:gd name="T5" fmla="*/ 0 h 6860287"/>
              <a:gd name="T6" fmla="*/ 2370854 w 2324772"/>
              <a:gd name="T7" fmla="*/ 6831994 h 6860287"/>
              <a:gd name="T8" fmla="*/ 0 w 2324772"/>
              <a:gd name="T9" fmla="*/ 6830412 h 68602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24772" h="6860287">
                <a:moveTo>
                  <a:pt x="0" y="6858699"/>
                </a:moveTo>
                <a:lnTo>
                  <a:pt x="723116" y="0"/>
                </a:lnTo>
                <a:lnTo>
                  <a:pt x="2324772" y="0"/>
                </a:lnTo>
                <a:cubicBezTo>
                  <a:pt x="2323796" y="2288032"/>
                  <a:pt x="2324724" y="4572255"/>
                  <a:pt x="2323748" y="6860287"/>
                </a:cubicBezTo>
                <a:lnTo>
                  <a:pt x="0" y="6858699"/>
                </a:lnTo>
                <a:close/>
              </a:path>
            </a:pathLst>
          </a:custGeom>
          <a:solidFill>
            <a:srgbClr val="333333"/>
          </a:solidFill>
          <a:ln w="3175" cap="flat" cmpd="sng" algn="ctr">
            <a:solidFill>
              <a:srgbClr val="333333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mtClean="0">
              <a:solidFill>
                <a:srgbClr val="333333"/>
              </a:solidFill>
            </a:endParaRPr>
          </a:p>
        </p:txBody>
      </p:sp>
      <p:pic>
        <p:nvPicPr>
          <p:cNvPr id="8" name="LogoWhit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" t="5966" r="4498" b="2028"/>
          <a:stretch>
            <a:fillRect/>
          </a:stretch>
        </p:blipFill>
        <p:spPr bwMode="ltGray">
          <a:xfrm>
            <a:off x="7740650" y="188913"/>
            <a:ext cx="1223963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5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50825" y="5051425"/>
            <a:ext cx="6510338" cy="1025525"/>
          </a:xfrm>
        </p:spPr>
        <p:txBody>
          <a:bodyPr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250825" y="6175375"/>
            <a:ext cx="6510338" cy="561975"/>
          </a:xfrm>
        </p:spPr>
        <p:txBody>
          <a:bodyPr/>
          <a:lstStyle>
            <a:lvl1pPr marL="0" indent="0">
              <a:lnSpc>
                <a:spcPct val="95000"/>
              </a:lnSpc>
              <a:buFont typeface="Arial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9" name="TxtClassification"/>
          <p:cNvSpPr>
            <a:spLocks noGrp="1"/>
          </p:cNvSpPr>
          <p:nvPr>
            <p:ph type="dt" sz="quarter" idx="10"/>
          </p:nvPr>
        </p:nvSpPr>
        <p:spPr bwMode="gray">
          <a:xfrm>
            <a:off x="7735888" y="6548438"/>
            <a:ext cx="1079500" cy="184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r" eaLnBrk="1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  <a:cs typeface="Arial" charset="0"/>
              </a:defRPr>
            </a:lvl1pPr>
          </a:lstStyle>
          <a:p>
            <a:pPr defTabSz="914400" fontAlgn="base">
              <a:defRPr/>
            </a:pPr>
            <a:r>
              <a:rPr lang="en-US"/>
              <a:t>2014-10-28</a:t>
            </a:r>
          </a:p>
        </p:txBody>
      </p:sp>
      <p:sp>
        <p:nvSpPr>
          <p:cNvPr id="10" name="TxtFooter"/>
          <p:cNvSpPr>
            <a:spLocks noGrp="1"/>
          </p:cNvSpPr>
          <p:nvPr>
            <p:ph type="ftr" sz="quarter" idx="11"/>
          </p:nvPr>
        </p:nvSpPr>
        <p:spPr>
          <a:xfrm>
            <a:off x="6897688" y="6548438"/>
            <a:ext cx="2476500" cy="184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eaLnBrk="1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  <a:cs typeface="Arial" charset="0"/>
              </a:defRPr>
            </a:lvl1pPr>
          </a:lstStyle>
          <a:p>
            <a:pPr defTabSz="914400" fontAlgn="base">
              <a:defRPr/>
            </a:pPr>
            <a:r>
              <a:rPr lang="en-US"/>
              <a:t>Classification: Internal</a:t>
            </a:r>
          </a:p>
        </p:txBody>
      </p:sp>
    </p:spTree>
    <p:extLst>
      <p:ext uri="{BB962C8B-B14F-4D97-AF65-F5344CB8AC3E}">
        <p14:creationId xmlns:p14="http://schemas.microsoft.com/office/powerpoint/2010/main" val="2824005586"/>
      </p:ext>
    </p:extLst>
  </p:cSld>
  <p:clrMapOvr>
    <a:masterClrMapping/>
  </p:clrMapOvr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F3670-4773-A24C-81C3-1DD1805C19FB}" type="datetimeFigureOut">
              <a:rPr lang="en-US"/>
              <a:pPr/>
              <a:t>3/12/2019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A132-00A1-9744-8861-0158E524F1C8}" type="slidenum">
              <a:rPr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TxtClassification"/>
          <p:cNvSpPr>
            <a:spLocks noGrp="1"/>
          </p:cNvSpPr>
          <p:nvPr>
            <p:ph type="dt" sz="quarter" idx="10"/>
          </p:nvPr>
        </p:nvSpPr>
        <p:spPr bwMode="gray">
          <a:xfrm>
            <a:off x="1843088" y="6542088"/>
            <a:ext cx="1081087" cy="184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 eaLnBrk="1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  <a:cs typeface="Arial" charset="0"/>
              </a:defRPr>
            </a:lvl1pPr>
          </a:lstStyle>
          <a:p>
            <a:pPr defTabSz="914400" fontAlgn="base">
              <a:defRPr/>
            </a:pPr>
            <a:r>
              <a:rPr lang="en-US"/>
              <a:t>2014-10-28</a:t>
            </a:r>
          </a:p>
        </p:txBody>
      </p:sp>
      <p:sp>
        <p:nvSpPr>
          <p:cNvPr id="5" name="TxtPageNumber"/>
          <p:cNvSpPr>
            <a:spLocks noGrp="1"/>
          </p:cNvSpPr>
          <p:nvPr>
            <p:ph type="sldNum" sz="quarter" idx="11"/>
          </p:nvPr>
        </p:nvSpPr>
        <p:spPr bwMode="gray">
          <a:xfrm>
            <a:off x="250825" y="6542088"/>
            <a:ext cx="357188" cy="1968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 sz="800" smtClean="0">
                <a:solidFill>
                  <a:srgbClr val="999999"/>
                </a:solidFill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fld id="{1F1CA851-9961-4E72-87E1-ED01031AD5CE}" type="slidenum">
              <a:rPr lang="en-US" altLang="nb-NO"/>
              <a:pPr defTabSz="914400" fontAlgn="base">
                <a:spcAft>
                  <a:spcPct val="0"/>
                </a:spcAft>
                <a:defRPr/>
              </a:pPr>
              <a:t>‹#›</a:t>
            </a:fld>
            <a:endParaRPr lang="en-US" altLang="nb-NO"/>
          </a:p>
        </p:txBody>
      </p:sp>
      <p:sp>
        <p:nvSpPr>
          <p:cNvPr id="6" name="TxtFooter"/>
          <p:cNvSpPr>
            <a:spLocks noGrp="1"/>
          </p:cNvSpPr>
          <p:nvPr>
            <p:ph type="ftr" sz="quarter" idx="12"/>
          </p:nvPr>
        </p:nvSpPr>
        <p:spPr>
          <a:xfrm>
            <a:off x="517525" y="6542088"/>
            <a:ext cx="2071688" cy="184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eaLnBrk="1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  <a:cs typeface="Arial" charset="0"/>
              </a:defRPr>
            </a:lvl1pPr>
          </a:lstStyle>
          <a:p>
            <a:pPr defTabSz="914400" fontAlgn="base">
              <a:defRPr/>
            </a:pPr>
            <a:r>
              <a:rPr lang="en-US"/>
              <a:t>Classification: Internal</a:t>
            </a:r>
          </a:p>
        </p:txBody>
      </p:sp>
    </p:spTree>
    <p:extLst>
      <p:ext uri="{BB962C8B-B14F-4D97-AF65-F5344CB8AC3E}">
        <p14:creationId xmlns:p14="http://schemas.microsoft.com/office/powerpoint/2010/main" val="2418518971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566863"/>
            <a:ext cx="4244975" cy="432117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7719" y="1566863"/>
            <a:ext cx="4244975" cy="432117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5" name="TxtClassification"/>
          <p:cNvSpPr>
            <a:spLocks noGrp="1"/>
          </p:cNvSpPr>
          <p:nvPr>
            <p:ph type="dt" sz="quarter" idx="10"/>
          </p:nvPr>
        </p:nvSpPr>
        <p:spPr bwMode="gray">
          <a:xfrm>
            <a:off x="1843088" y="6542088"/>
            <a:ext cx="1081087" cy="184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 eaLnBrk="1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  <a:cs typeface="Arial" charset="0"/>
              </a:defRPr>
            </a:lvl1pPr>
          </a:lstStyle>
          <a:p>
            <a:pPr defTabSz="914400" fontAlgn="base">
              <a:defRPr/>
            </a:pPr>
            <a:r>
              <a:rPr lang="en-US"/>
              <a:t>2014-10-28</a:t>
            </a:r>
          </a:p>
        </p:txBody>
      </p:sp>
      <p:sp>
        <p:nvSpPr>
          <p:cNvPr id="6" name="TxtPageNumber"/>
          <p:cNvSpPr>
            <a:spLocks noGrp="1"/>
          </p:cNvSpPr>
          <p:nvPr>
            <p:ph type="sldNum" sz="quarter" idx="11"/>
          </p:nvPr>
        </p:nvSpPr>
        <p:spPr bwMode="gray">
          <a:xfrm>
            <a:off x="250825" y="6542088"/>
            <a:ext cx="357188" cy="1968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 sz="800" smtClean="0">
                <a:solidFill>
                  <a:srgbClr val="999999"/>
                </a:solidFill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fld id="{617158F5-D9AF-4223-9338-D38D13927D8C}" type="slidenum">
              <a:rPr lang="en-US" altLang="nb-NO"/>
              <a:pPr defTabSz="914400" fontAlgn="base">
                <a:spcAft>
                  <a:spcPct val="0"/>
                </a:spcAft>
                <a:defRPr/>
              </a:pPr>
              <a:t>‹#›</a:t>
            </a:fld>
            <a:endParaRPr lang="en-US" altLang="nb-NO"/>
          </a:p>
        </p:txBody>
      </p:sp>
      <p:sp>
        <p:nvSpPr>
          <p:cNvPr id="7" name="TxtFooter"/>
          <p:cNvSpPr>
            <a:spLocks noGrp="1"/>
          </p:cNvSpPr>
          <p:nvPr>
            <p:ph type="ftr" sz="quarter" idx="12"/>
          </p:nvPr>
        </p:nvSpPr>
        <p:spPr>
          <a:xfrm>
            <a:off x="517525" y="6542088"/>
            <a:ext cx="2071688" cy="184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eaLnBrk="1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  <a:cs typeface="Arial" charset="0"/>
              </a:defRPr>
            </a:lvl1pPr>
          </a:lstStyle>
          <a:p>
            <a:pPr defTabSz="914400" fontAlgn="base">
              <a:defRPr/>
            </a:pPr>
            <a:r>
              <a:rPr lang="en-US"/>
              <a:t>Classification: Internal</a:t>
            </a:r>
          </a:p>
        </p:txBody>
      </p:sp>
    </p:spTree>
    <p:extLst>
      <p:ext uri="{BB962C8B-B14F-4D97-AF65-F5344CB8AC3E}">
        <p14:creationId xmlns:p14="http://schemas.microsoft.com/office/powerpoint/2010/main" val="405310191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xtClassification"/>
          <p:cNvSpPr>
            <a:spLocks noGrp="1"/>
          </p:cNvSpPr>
          <p:nvPr>
            <p:ph type="dt" sz="quarter" idx="10"/>
          </p:nvPr>
        </p:nvSpPr>
        <p:spPr bwMode="gray">
          <a:xfrm>
            <a:off x="1843088" y="6542088"/>
            <a:ext cx="1081087" cy="184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 eaLnBrk="1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  <a:cs typeface="Arial" charset="0"/>
              </a:defRPr>
            </a:lvl1pPr>
          </a:lstStyle>
          <a:p>
            <a:pPr defTabSz="914400" fontAlgn="base">
              <a:defRPr/>
            </a:pPr>
            <a:r>
              <a:rPr lang="en-US"/>
              <a:t>2014-10-28</a:t>
            </a:r>
          </a:p>
        </p:txBody>
      </p:sp>
      <p:sp>
        <p:nvSpPr>
          <p:cNvPr id="4" name="TxtPageNumber"/>
          <p:cNvSpPr>
            <a:spLocks noGrp="1"/>
          </p:cNvSpPr>
          <p:nvPr>
            <p:ph type="sldNum" sz="quarter" idx="11"/>
          </p:nvPr>
        </p:nvSpPr>
        <p:spPr bwMode="gray">
          <a:xfrm>
            <a:off x="250825" y="6542088"/>
            <a:ext cx="357188" cy="1968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 sz="800" smtClean="0">
                <a:solidFill>
                  <a:srgbClr val="999999"/>
                </a:solidFill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fld id="{B6C77250-6A50-4E39-8407-539B5E8269B8}" type="slidenum">
              <a:rPr lang="en-US" altLang="nb-NO"/>
              <a:pPr defTabSz="914400" fontAlgn="base">
                <a:spcAft>
                  <a:spcPct val="0"/>
                </a:spcAft>
                <a:defRPr/>
              </a:pPr>
              <a:t>‹#›</a:t>
            </a:fld>
            <a:endParaRPr lang="en-US" altLang="nb-NO"/>
          </a:p>
        </p:txBody>
      </p:sp>
      <p:sp>
        <p:nvSpPr>
          <p:cNvPr id="5" name="TxtFooter"/>
          <p:cNvSpPr>
            <a:spLocks noGrp="1"/>
          </p:cNvSpPr>
          <p:nvPr>
            <p:ph type="ftr" sz="quarter" idx="12"/>
          </p:nvPr>
        </p:nvSpPr>
        <p:spPr>
          <a:xfrm>
            <a:off x="517525" y="6542088"/>
            <a:ext cx="2071688" cy="184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eaLnBrk="1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  <a:cs typeface="Arial" charset="0"/>
              </a:defRPr>
            </a:lvl1pPr>
          </a:lstStyle>
          <a:p>
            <a:pPr defTabSz="914400" fontAlgn="base">
              <a:defRPr/>
            </a:pPr>
            <a:r>
              <a:rPr lang="en-US"/>
              <a:t>Classification: Internal</a:t>
            </a:r>
          </a:p>
        </p:txBody>
      </p:sp>
    </p:spTree>
    <p:extLst>
      <p:ext uri="{BB962C8B-B14F-4D97-AF65-F5344CB8AC3E}">
        <p14:creationId xmlns:p14="http://schemas.microsoft.com/office/powerpoint/2010/main" val="1125880307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5"/>
          <p:cNvCxnSpPr/>
          <p:nvPr/>
        </p:nvCxnSpPr>
        <p:spPr>
          <a:xfrm>
            <a:off x="250825" y="2241550"/>
            <a:ext cx="864235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6"/>
          <p:cNvCxnSpPr/>
          <p:nvPr/>
        </p:nvCxnSpPr>
        <p:spPr>
          <a:xfrm>
            <a:off x="4568825" y="2420938"/>
            <a:ext cx="0" cy="34671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4" y="1566863"/>
            <a:ext cx="4266000" cy="6080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824" y="2420888"/>
            <a:ext cx="4267200" cy="34671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5975" y="1566863"/>
            <a:ext cx="4266000" cy="6080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5975" y="2420888"/>
            <a:ext cx="4266000" cy="34671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9" name="TxtClassification"/>
          <p:cNvSpPr>
            <a:spLocks noGrp="1"/>
          </p:cNvSpPr>
          <p:nvPr>
            <p:ph type="dt" sz="quarter" idx="10"/>
          </p:nvPr>
        </p:nvSpPr>
        <p:spPr bwMode="gray">
          <a:xfrm>
            <a:off x="1843088" y="6542088"/>
            <a:ext cx="1081087" cy="184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 eaLnBrk="1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  <a:cs typeface="Arial" charset="0"/>
              </a:defRPr>
            </a:lvl1pPr>
          </a:lstStyle>
          <a:p>
            <a:pPr defTabSz="914400" fontAlgn="base">
              <a:defRPr/>
            </a:pPr>
            <a:r>
              <a:rPr lang="en-US"/>
              <a:t>2014-10-28</a:t>
            </a:r>
          </a:p>
        </p:txBody>
      </p:sp>
      <p:sp>
        <p:nvSpPr>
          <p:cNvPr id="10" name="TxtPageNumber"/>
          <p:cNvSpPr>
            <a:spLocks noGrp="1"/>
          </p:cNvSpPr>
          <p:nvPr>
            <p:ph type="sldNum" sz="quarter" idx="11"/>
          </p:nvPr>
        </p:nvSpPr>
        <p:spPr bwMode="gray">
          <a:xfrm>
            <a:off x="250825" y="6542088"/>
            <a:ext cx="357188" cy="1968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 sz="800" smtClean="0">
                <a:solidFill>
                  <a:srgbClr val="999999"/>
                </a:solidFill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fld id="{DE887317-5A6D-48F5-94B9-60EE367A05A3}" type="slidenum">
              <a:rPr lang="en-US" altLang="nb-NO"/>
              <a:pPr defTabSz="914400" fontAlgn="base">
                <a:spcAft>
                  <a:spcPct val="0"/>
                </a:spcAft>
                <a:defRPr/>
              </a:pPr>
              <a:t>‹#›</a:t>
            </a:fld>
            <a:endParaRPr lang="en-US" altLang="nb-NO"/>
          </a:p>
        </p:txBody>
      </p:sp>
      <p:sp>
        <p:nvSpPr>
          <p:cNvPr id="11" name="TxtFooter"/>
          <p:cNvSpPr>
            <a:spLocks noGrp="1"/>
          </p:cNvSpPr>
          <p:nvPr>
            <p:ph type="ftr" sz="quarter" idx="12"/>
          </p:nvPr>
        </p:nvSpPr>
        <p:spPr>
          <a:xfrm>
            <a:off x="517525" y="6542088"/>
            <a:ext cx="2071688" cy="184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eaLnBrk="1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  <a:cs typeface="Arial" charset="0"/>
              </a:defRPr>
            </a:lvl1pPr>
          </a:lstStyle>
          <a:p>
            <a:pPr defTabSz="914400" fontAlgn="base">
              <a:defRPr/>
            </a:pPr>
            <a:r>
              <a:rPr lang="en-US"/>
              <a:t>Classification: Internal</a:t>
            </a:r>
          </a:p>
        </p:txBody>
      </p:sp>
    </p:spTree>
    <p:extLst>
      <p:ext uri="{BB962C8B-B14F-4D97-AF65-F5344CB8AC3E}">
        <p14:creationId xmlns:p14="http://schemas.microsoft.com/office/powerpoint/2010/main" val="1438174896"/>
      </p:ext>
    </p:extLst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566863"/>
            <a:ext cx="9147600" cy="4321175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xtClassification"/>
          <p:cNvSpPr>
            <a:spLocks noGrp="1"/>
          </p:cNvSpPr>
          <p:nvPr>
            <p:ph type="dt" sz="quarter" idx="11"/>
          </p:nvPr>
        </p:nvSpPr>
        <p:spPr bwMode="gray">
          <a:xfrm>
            <a:off x="1843088" y="6542088"/>
            <a:ext cx="1081087" cy="184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 eaLnBrk="1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  <a:cs typeface="Arial" charset="0"/>
              </a:defRPr>
            </a:lvl1pPr>
          </a:lstStyle>
          <a:p>
            <a:pPr defTabSz="914400" fontAlgn="base">
              <a:defRPr/>
            </a:pPr>
            <a:r>
              <a:rPr lang="en-US"/>
              <a:t>2014-10-28</a:t>
            </a:r>
          </a:p>
        </p:txBody>
      </p:sp>
      <p:sp>
        <p:nvSpPr>
          <p:cNvPr id="5" name="TxtPageNumber"/>
          <p:cNvSpPr>
            <a:spLocks noGrp="1"/>
          </p:cNvSpPr>
          <p:nvPr>
            <p:ph type="sldNum" sz="quarter" idx="12"/>
          </p:nvPr>
        </p:nvSpPr>
        <p:spPr bwMode="gray">
          <a:xfrm>
            <a:off x="250825" y="6542088"/>
            <a:ext cx="357188" cy="1968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 sz="800" smtClean="0">
                <a:solidFill>
                  <a:srgbClr val="999999"/>
                </a:solidFill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fld id="{4C68914A-9B96-4203-829F-8EF3CCE16859}" type="slidenum">
              <a:rPr lang="en-US" altLang="nb-NO"/>
              <a:pPr defTabSz="914400" fontAlgn="base">
                <a:spcAft>
                  <a:spcPct val="0"/>
                </a:spcAft>
                <a:defRPr/>
              </a:pPr>
              <a:t>‹#›</a:t>
            </a:fld>
            <a:endParaRPr lang="en-US" altLang="nb-NO"/>
          </a:p>
        </p:txBody>
      </p:sp>
      <p:sp>
        <p:nvSpPr>
          <p:cNvPr id="7" name="TxtFooter"/>
          <p:cNvSpPr>
            <a:spLocks noGrp="1"/>
          </p:cNvSpPr>
          <p:nvPr>
            <p:ph type="ftr" sz="quarter" idx="13"/>
          </p:nvPr>
        </p:nvSpPr>
        <p:spPr>
          <a:xfrm>
            <a:off x="517525" y="6542088"/>
            <a:ext cx="2071688" cy="184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eaLnBrk="1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  <a:cs typeface="Arial" charset="0"/>
              </a:defRPr>
            </a:lvl1pPr>
          </a:lstStyle>
          <a:p>
            <a:pPr defTabSz="914400" fontAlgn="base">
              <a:defRPr/>
            </a:pPr>
            <a:r>
              <a:rPr lang="en-US"/>
              <a:t>Classification: Internal</a:t>
            </a:r>
          </a:p>
        </p:txBody>
      </p:sp>
    </p:spTree>
    <p:extLst>
      <p:ext uri="{BB962C8B-B14F-4D97-AF65-F5344CB8AC3E}">
        <p14:creationId xmlns:p14="http://schemas.microsoft.com/office/powerpoint/2010/main" val="922241806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4" name="Content Placeholder 6"/>
          <p:cNvSpPr>
            <a:spLocks noGrp="1"/>
          </p:cNvSpPr>
          <p:nvPr>
            <p:ph sz="quarter" idx="16"/>
          </p:nvPr>
        </p:nvSpPr>
        <p:spPr>
          <a:xfrm>
            <a:off x="250825" y="1566862"/>
            <a:ext cx="2804400" cy="4321176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sz="quarter" idx="17"/>
          </p:nvPr>
        </p:nvSpPr>
        <p:spPr>
          <a:xfrm>
            <a:off x="3165475" y="1566862"/>
            <a:ext cx="2804400" cy="4321176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8"/>
          </p:nvPr>
        </p:nvSpPr>
        <p:spPr>
          <a:xfrm>
            <a:off x="6084888" y="1566862"/>
            <a:ext cx="2804400" cy="4321176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xtClassification"/>
          <p:cNvSpPr>
            <a:spLocks noGrp="1"/>
          </p:cNvSpPr>
          <p:nvPr>
            <p:ph type="dt" sz="quarter" idx="19"/>
          </p:nvPr>
        </p:nvSpPr>
        <p:spPr bwMode="gray">
          <a:xfrm>
            <a:off x="1843088" y="6542088"/>
            <a:ext cx="1081087" cy="184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 eaLnBrk="1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  <a:cs typeface="Arial" charset="0"/>
              </a:defRPr>
            </a:lvl1pPr>
          </a:lstStyle>
          <a:p>
            <a:pPr defTabSz="914400" fontAlgn="base">
              <a:defRPr/>
            </a:pPr>
            <a:r>
              <a:rPr lang="en-US"/>
              <a:t>2014-10-28</a:t>
            </a:r>
          </a:p>
        </p:txBody>
      </p:sp>
      <p:sp>
        <p:nvSpPr>
          <p:cNvPr id="8" name="TxtPageNumber"/>
          <p:cNvSpPr>
            <a:spLocks noGrp="1"/>
          </p:cNvSpPr>
          <p:nvPr>
            <p:ph type="sldNum" sz="quarter" idx="20"/>
          </p:nvPr>
        </p:nvSpPr>
        <p:spPr bwMode="gray">
          <a:xfrm>
            <a:off x="250825" y="6542088"/>
            <a:ext cx="357188" cy="1968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 sz="800" smtClean="0">
                <a:solidFill>
                  <a:srgbClr val="999999"/>
                </a:solidFill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fld id="{ABE558F2-6851-4023-AF87-4428676D9D72}" type="slidenum">
              <a:rPr lang="en-US" altLang="nb-NO"/>
              <a:pPr defTabSz="914400" fontAlgn="base">
                <a:spcAft>
                  <a:spcPct val="0"/>
                </a:spcAft>
                <a:defRPr/>
              </a:pPr>
              <a:t>‹#›</a:t>
            </a:fld>
            <a:endParaRPr lang="en-US" altLang="nb-NO"/>
          </a:p>
        </p:txBody>
      </p:sp>
      <p:sp>
        <p:nvSpPr>
          <p:cNvPr id="9" name="TxtFooter"/>
          <p:cNvSpPr>
            <a:spLocks noGrp="1"/>
          </p:cNvSpPr>
          <p:nvPr>
            <p:ph type="ftr" sz="quarter" idx="21"/>
          </p:nvPr>
        </p:nvSpPr>
        <p:spPr>
          <a:xfrm>
            <a:off x="517525" y="6542088"/>
            <a:ext cx="2071688" cy="184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eaLnBrk="1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  <a:cs typeface="Arial" charset="0"/>
              </a:defRPr>
            </a:lvl1pPr>
          </a:lstStyle>
          <a:p>
            <a:pPr defTabSz="914400" fontAlgn="base">
              <a:defRPr/>
            </a:pPr>
            <a:r>
              <a:rPr lang="en-US"/>
              <a:t>Classification: Internal</a:t>
            </a:r>
          </a:p>
        </p:txBody>
      </p:sp>
    </p:spTree>
    <p:extLst>
      <p:ext uri="{BB962C8B-B14F-4D97-AF65-F5344CB8AC3E}">
        <p14:creationId xmlns:p14="http://schemas.microsoft.com/office/powerpoint/2010/main" val="286793883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13"/>
          <p:cNvSpPr>
            <a:spLocks noGrp="1"/>
          </p:cNvSpPr>
          <p:nvPr>
            <p:ph sz="quarter" idx="19"/>
          </p:nvPr>
        </p:nvSpPr>
        <p:spPr>
          <a:xfrm>
            <a:off x="250825" y="4521200"/>
            <a:ext cx="2804400" cy="1353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889000" indent="0">
              <a:buNone/>
              <a:defRPr sz="1400"/>
            </a:lvl3pPr>
            <a:lvl4pPr marL="1344612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6"/>
          <p:cNvSpPr>
            <a:spLocks noGrp="1"/>
          </p:cNvSpPr>
          <p:nvPr>
            <p:ph sz="quarter" idx="16"/>
          </p:nvPr>
        </p:nvSpPr>
        <p:spPr>
          <a:xfrm>
            <a:off x="250825" y="1566862"/>
            <a:ext cx="2804400" cy="28463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sz="quarter" idx="17"/>
          </p:nvPr>
        </p:nvSpPr>
        <p:spPr>
          <a:xfrm>
            <a:off x="3165475" y="1566862"/>
            <a:ext cx="2804400" cy="28463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8"/>
          </p:nvPr>
        </p:nvSpPr>
        <p:spPr>
          <a:xfrm>
            <a:off x="6084888" y="1566862"/>
            <a:ext cx="2804400" cy="28463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20"/>
          </p:nvPr>
        </p:nvSpPr>
        <p:spPr>
          <a:xfrm>
            <a:off x="3165475" y="4521200"/>
            <a:ext cx="2804400" cy="1353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889000" indent="0">
              <a:buNone/>
              <a:defRPr sz="1400"/>
            </a:lvl3pPr>
            <a:lvl4pPr marL="1344612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13"/>
          <p:cNvSpPr>
            <a:spLocks noGrp="1"/>
          </p:cNvSpPr>
          <p:nvPr>
            <p:ph sz="quarter" idx="21"/>
          </p:nvPr>
        </p:nvSpPr>
        <p:spPr>
          <a:xfrm>
            <a:off x="6084888" y="4521200"/>
            <a:ext cx="2804400" cy="1353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889000" indent="0">
              <a:buNone/>
              <a:defRPr sz="1400"/>
            </a:lvl3pPr>
            <a:lvl4pPr marL="1344612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xtClassification"/>
          <p:cNvSpPr>
            <a:spLocks noGrp="1"/>
          </p:cNvSpPr>
          <p:nvPr>
            <p:ph type="dt" sz="quarter" idx="22"/>
          </p:nvPr>
        </p:nvSpPr>
        <p:spPr bwMode="gray">
          <a:xfrm>
            <a:off x="1843088" y="6542088"/>
            <a:ext cx="1081087" cy="184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 eaLnBrk="1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  <a:cs typeface="Arial" charset="0"/>
              </a:defRPr>
            </a:lvl1pPr>
          </a:lstStyle>
          <a:p>
            <a:pPr defTabSz="914400" fontAlgn="base">
              <a:defRPr/>
            </a:pPr>
            <a:r>
              <a:rPr lang="en-US"/>
              <a:t>2014-10-28</a:t>
            </a:r>
          </a:p>
        </p:txBody>
      </p:sp>
      <p:sp>
        <p:nvSpPr>
          <p:cNvPr id="10" name="TxtPageNumber"/>
          <p:cNvSpPr>
            <a:spLocks noGrp="1"/>
          </p:cNvSpPr>
          <p:nvPr>
            <p:ph type="sldNum" sz="quarter" idx="23"/>
          </p:nvPr>
        </p:nvSpPr>
        <p:spPr bwMode="gray">
          <a:xfrm>
            <a:off x="250825" y="6542088"/>
            <a:ext cx="357188" cy="1968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 sz="800" smtClean="0">
                <a:solidFill>
                  <a:srgbClr val="999999"/>
                </a:solidFill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fld id="{DAEF6777-F151-43EB-A987-6468254608A9}" type="slidenum">
              <a:rPr lang="en-US" altLang="nb-NO"/>
              <a:pPr defTabSz="914400" fontAlgn="base">
                <a:spcAft>
                  <a:spcPct val="0"/>
                </a:spcAft>
                <a:defRPr/>
              </a:pPr>
              <a:t>‹#›</a:t>
            </a:fld>
            <a:endParaRPr lang="en-US" altLang="nb-NO"/>
          </a:p>
        </p:txBody>
      </p:sp>
      <p:sp>
        <p:nvSpPr>
          <p:cNvPr id="11" name="TxtFooter"/>
          <p:cNvSpPr>
            <a:spLocks noGrp="1"/>
          </p:cNvSpPr>
          <p:nvPr>
            <p:ph type="ftr" sz="quarter" idx="24"/>
          </p:nvPr>
        </p:nvSpPr>
        <p:spPr>
          <a:xfrm>
            <a:off x="517525" y="6542088"/>
            <a:ext cx="2071688" cy="184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eaLnBrk="1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  <a:cs typeface="Arial" charset="0"/>
              </a:defRPr>
            </a:lvl1pPr>
          </a:lstStyle>
          <a:p>
            <a:pPr defTabSz="914400" fontAlgn="base">
              <a:defRPr/>
            </a:pPr>
            <a:r>
              <a:rPr lang="en-US"/>
              <a:t>Classification: Internal</a:t>
            </a:r>
          </a:p>
        </p:txBody>
      </p:sp>
    </p:spTree>
    <p:extLst>
      <p:ext uri="{BB962C8B-B14F-4D97-AF65-F5344CB8AC3E}">
        <p14:creationId xmlns:p14="http://schemas.microsoft.com/office/powerpoint/2010/main" val="3429722393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xtClassification"/>
          <p:cNvSpPr>
            <a:spLocks noGrp="1"/>
          </p:cNvSpPr>
          <p:nvPr>
            <p:ph type="dt" sz="quarter" idx="10"/>
          </p:nvPr>
        </p:nvSpPr>
        <p:spPr bwMode="gray">
          <a:xfrm>
            <a:off x="1843088" y="6542088"/>
            <a:ext cx="1081087" cy="184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 eaLnBrk="1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  <a:cs typeface="Arial" charset="0"/>
              </a:defRPr>
            </a:lvl1pPr>
          </a:lstStyle>
          <a:p>
            <a:pPr defTabSz="914400" fontAlgn="base">
              <a:defRPr/>
            </a:pPr>
            <a:r>
              <a:rPr lang="en-US"/>
              <a:t>2014-10-28</a:t>
            </a:r>
          </a:p>
        </p:txBody>
      </p:sp>
      <p:sp>
        <p:nvSpPr>
          <p:cNvPr id="3" name="TxtPageNumber"/>
          <p:cNvSpPr>
            <a:spLocks noGrp="1"/>
          </p:cNvSpPr>
          <p:nvPr>
            <p:ph type="sldNum" sz="quarter" idx="11"/>
          </p:nvPr>
        </p:nvSpPr>
        <p:spPr bwMode="gray">
          <a:xfrm>
            <a:off x="250825" y="6542088"/>
            <a:ext cx="357188" cy="1968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 sz="800" smtClean="0">
                <a:solidFill>
                  <a:srgbClr val="999999"/>
                </a:solidFill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fld id="{F0F79BCC-DBFE-440C-A658-C7B0B6845832}" type="slidenum">
              <a:rPr lang="en-US" altLang="nb-NO"/>
              <a:pPr defTabSz="914400" fontAlgn="base">
                <a:spcAft>
                  <a:spcPct val="0"/>
                </a:spcAft>
                <a:defRPr/>
              </a:pPr>
              <a:t>‹#›</a:t>
            </a:fld>
            <a:endParaRPr lang="en-US" altLang="nb-NO"/>
          </a:p>
        </p:txBody>
      </p:sp>
      <p:sp>
        <p:nvSpPr>
          <p:cNvPr id="4" name="TxtFooter"/>
          <p:cNvSpPr>
            <a:spLocks noGrp="1"/>
          </p:cNvSpPr>
          <p:nvPr>
            <p:ph type="ftr" sz="quarter" idx="12"/>
          </p:nvPr>
        </p:nvSpPr>
        <p:spPr>
          <a:xfrm>
            <a:off x="517525" y="6542088"/>
            <a:ext cx="2071688" cy="184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eaLnBrk="1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  <a:cs typeface="Arial" charset="0"/>
              </a:defRPr>
            </a:lvl1pPr>
          </a:lstStyle>
          <a:p>
            <a:pPr defTabSz="914400" fontAlgn="base">
              <a:defRPr/>
            </a:pPr>
            <a:r>
              <a:rPr lang="en-US"/>
              <a:t>Classification: Internal</a:t>
            </a:r>
          </a:p>
        </p:txBody>
      </p:sp>
    </p:spTree>
    <p:extLst>
      <p:ext uri="{BB962C8B-B14F-4D97-AF65-F5344CB8AC3E}">
        <p14:creationId xmlns:p14="http://schemas.microsoft.com/office/powerpoint/2010/main" val="2027164969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5"/>
          <p:cNvCxnSpPr/>
          <p:nvPr/>
        </p:nvCxnSpPr>
        <p:spPr>
          <a:xfrm>
            <a:off x="0" y="6138863"/>
            <a:ext cx="914717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13886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da-DK" noProof="0" dirty="0"/>
          </a:p>
        </p:txBody>
      </p:sp>
      <p:sp>
        <p:nvSpPr>
          <p:cNvPr id="5" name="TxtClassification"/>
          <p:cNvSpPr>
            <a:spLocks noGrp="1"/>
          </p:cNvSpPr>
          <p:nvPr>
            <p:ph type="dt" sz="quarter" idx="10"/>
          </p:nvPr>
        </p:nvSpPr>
        <p:spPr bwMode="gray">
          <a:xfrm>
            <a:off x="1843088" y="6542088"/>
            <a:ext cx="1081087" cy="184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 eaLnBrk="1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  <a:cs typeface="Arial" charset="0"/>
              </a:defRPr>
            </a:lvl1pPr>
          </a:lstStyle>
          <a:p>
            <a:pPr defTabSz="914400" fontAlgn="base">
              <a:defRPr/>
            </a:pPr>
            <a:r>
              <a:rPr lang="en-US"/>
              <a:t>2014-10-28</a:t>
            </a:r>
          </a:p>
        </p:txBody>
      </p:sp>
      <p:sp>
        <p:nvSpPr>
          <p:cNvPr id="6" name="TxtPageNumber"/>
          <p:cNvSpPr>
            <a:spLocks noGrp="1"/>
          </p:cNvSpPr>
          <p:nvPr>
            <p:ph type="sldNum" sz="quarter" idx="11"/>
          </p:nvPr>
        </p:nvSpPr>
        <p:spPr bwMode="gray">
          <a:xfrm>
            <a:off x="250825" y="6542088"/>
            <a:ext cx="357188" cy="1968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 sz="800" smtClean="0">
                <a:solidFill>
                  <a:srgbClr val="999999"/>
                </a:solidFill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fld id="{1875606A-0AA7-4962-8C0C-05AC504B561C}" type="slidenum">
              <a:rPr lang="en-US" altLang="nb-NO"/>
              <a:pPr defTabSz="914400" fontAlgn="base">
                <a:spcAft>
                  <a:spcPct val="0"/>
                </a:spcAft>
                <a:defRPr/>
              </a:pPr>
              <a:t>‹#›</a:t>
            </a:fld>
            <a:endParaRPr lang="en-US" altLang="nb-NO"/>
          </a:p>
        </p:txBody>
      </p:sp>
      <p:sp>
        <p:nvSpPr>
          <p:cNvPr id="7" name="TxtFooter"/>
          <p:cNvSpPr>
            <a:spLocks noGrp="1"/>
          </p:cNvSpPr>
          <p:nvPr>
            <p:ph type="ftr" sz="quarter" idx="12"/>
          </p:nvPr>
        </p:nvSpPr>
        <p:spPr>
          <a:xfrm>
            <a:off x="517525" y="6542088"/>
            <a:ext cx="2071688" cy="184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eaLnBrk="1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  <a:cs typeface="Arial" charset="0"/>
              </a:defRPr>
            </a:lvl1pPr>
          </a:lstStyle>
          <a:p>
            <a:pPr defTabSz="914400" fontAlgn="base">
              <a:defRPr/>
            </a:pPr>
            <a:r>
              <a:rPr lang="en-US"/>
              <a:t>Classification: Internal</a:t>
            </a:r>
          </a:p>
        </p:txBody>
      </p:sp>
    </p:spTree>
    <p:extLst>
      <p:ext uri="{BB962C8B-B14F-4D97-AF65-F5344CB8AC3E}">
        <p14:creationId xmlns:p14="http://schemas.microsoft.com/office/powerpoint/2010/main" val="1965678410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566864"/>
            <a:ext cx="9144000" cy="2844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da-DK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50825" y="4521200"/>
            <a:ext cx="8642350" cy="1366838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xtClassification"/>
          <p:cNvSpPr>
            <a:spLocks noGrp="1"/>
          </p:cNvSpPr>
          <p:nvPr>
            <p:ph type="dt" sz="quarter" idx="14"/>
          </p:nvPr>
        </p:nvSpPr>
        <p:spPr bwMode="gray">
          <a:xfrm>
            <a:off x="1843088" y="6542088"/>
            <a:ext cx="1081087" cy="184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 eaLnBrk="1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  <a:cs typeface="Arial" charset="0"/>
              </a:defRPr>
            </a:lvl1pPr>
          </a:lstStyle>
          <a:p>
            <a:pPr defTabSz="914400" fontAlgn="base">
              <a:defRPr/>
            </a:pPr>
            <a:r>
              <a:rPr lang="en-US"/>
              <a:t>2014-10-28</a:t>
            </a:r>
          </a:p>
        </p:txBody>
      </p:sp>
      <p:sp>
        <p:nvSpPr>
          <p:cNvPr id="6" name="TxtPageNumber"/>
          <p:cNvSpPr>
            <a:spLocks noGrp="1"/>
          </p:cNvSpPr>
          <p:nvPr>
            <p:ph type="sldNum" sz="quarter" idx="15"/>
          </p:nvPr>
        </p:nvSpPr>
        <p:spPr bwMode="gray">
          <a:xfrm>
            <a:off x="250825" y="6542088"/>
            <a:ext cx="357188" cy="1968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 sz="800" smtClean="0">
                <a:solidFill>
                  <a:srgbClr val="999999"/>
                </a:solidFill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fld id="{CAAF1E5C-6153-4589-A01F-5DDEEBCFB988}" type="slidenum">
              <a:rPr lang="en-US" altLang="nb-NO"/>
              <a:pPr defTabSz="914400" fontAlgn="base">
                <a:spcAft>
                  <a:spcPct val="0"/>
                </a:spcAft>
                <a:defRPr/>
              </a:pPr>
              <a:t>‹#›</a:t>
            </a:fld>
            <a:endParaRPr lang="en-US" altLang="nb-NO"/>
          </a:p>
        </p:txBody>
      </p:sp>
      <p:sp>
        <p:nvSpPr>
          <p:cNvPr id="7" name="TxtFooter"/>
          <p:cNvSpPr>
            <a:spLocks noGrp="1"/>
          </p:cNvSpPr>
          <p:nvPr>
            <p:ph type="ftr" sz="quarter" idx="16"/>
          </p:nvPr>
        </p:nvSpPr>
        <p:spPr>
          <a:xfrm>
            <a:off x="517525" y="6542088"/>
            <a:ext cx="2071688" cy="184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eaLnBrk="1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  <a:cs typeface="Arial" charset="0"/>
              </a:defRPr>
            </a:lvl1pPr>
          </a:lstStyle>
          <a:p>
            <a:pPr defTabSz="914400" fontAlgn="base">
              <a:defRPr/>
            </a:pPr>
            <a:r>
              <a:rPr lang="en-US"/>
              <a:t>Classification: Internal</a:t>
            </a:r>
          </a:p>
        </p:txBody>
      </p:sp>
    </p:spTree>
    <p:extLst>
      <p:ext uri="{BB962C8B-B14F-4D97-AF65-F5344CB8AC3E}">
        <p14:creationId xmlns:p14="http://schemas.microsoft.com/office/powerpoint/2010/main" val="3163734228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F3670-4773-A24C-81C3-1DD1805C19FB}" type="datetimeFigureOut">
              <a:rPr lang="en-US"/>
              <a:pPr/>
              <a:t>3/12/2019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A132-00A1-9744-8861-0158E524F1C8}" type="slidenum">
              <a:rPr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250824" y="1566862"/>
            <a:ext cx="4267201" cy="28463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7"/>
          </p:nvPr>
        </p:nvSpPr>
        <p:spPr>
          <a:xfrm>
            <a:off x="4618842" y="1566862"/>
            <a:ext cx="4267201" cy="28463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9"/>
          </p:nvPr>
        </p:nvSpPr>
        <p:spPr>
          <a:xfrm>
            <a:off x="250825" y="4521200"/>
            <a:ext cx="4267200" cy="1353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889000" indent="0">
              <a:buNone/>
              <a:defRPr sz="1400"/>
            </a:lvl3pPr>
            <a:lvl4pPr marL="1344612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20"/>
          </p:nvPr>
        </p:nvSpPr>
        <p:spPr>
          <a:xfrm>
            <a:off x="4618843" y="4521200"/>
            <a:ext cx="4267200" cy="1353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889000" indent="0">
              <a:buNone/>
              <a:defRPr sz="1400"/>
            </a:lvl3pPr>
            <a:lvl4pPr marL="1344612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xtClassification"/>
          <p:cNvSpPr>
            <a:spLocks noGrp="1"/>
          </p:cNvSpPr>
          <p:nvPr>
            <p:ph type="dt" sz="quarter" idx="21"/>
          </p:nvPr>
        </p:nvSpPr>
        <p:spPr bwMode="gray">
          <a:xfrm>
            <a:off x="1843088" y="6542088"/>
            <a:ext cx="1081087" cy="184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 eaLnBrk="1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  <a:cs typeface="Arial" charset="0"/>
              </a:defRPr>
            </a:lvl1pPr>
          </a:lstStyle>
          <a:p>
            <a:pPr defTabSz="914400" fontAlgn="base">
              <a:defRPr/>
            </a:pPr>
            <a:r>
              <a:rPr lang="en-US"/>
              <a:t>2014-10-28</a:t>
            </a:r>
          </a:p>
        </p:txBody>
      </p:sp>
      <p:sp>
        <p:nvSpPr>
          <p:cNvPr id="12" name="TxtPageNumber"/>
          <p:cNvSpPr>
            <a:spLocks noGrp="1"/>
          </p:cNvSpPr>
          <p:nvPr>
            <p:ph type="sldNum" sz="quarter" idx="22"/>
          </p:nvPr>
        </p:nvSpPr>
        <p:spPr bwMode="gray">
          <a:xfrm>
            <a:off x="250825" y="6542088"/>
            <a:ext cx="357188" cy="1968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 sz="800" smtClean="0">
                <a:solidFill>
                  <a:srgbClr val="999999"/>
                </a:solidFill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fld id="{D2CDDA4F-B4CE-4ADD-8A03-647C1BD6B519}" type="slidenum">
              <a:rPr lang="en-US" altLang="nb-NO"/>
              <a:pPr defTabSz="914400" fontAlgn="base">
                <a:spcAft>
                  <a:spcPct val="0"/>
                </a:spcAft>
                <a:defRPr/>
              </a:pPr>
              <a:t>‹#›</a:t>
            </a:fld>
            <a:endParaRPr lang="en-US" altLang="nb-NO"/>
          </a:p>
        </p:txBody>
      </p:sp>
      <p:sp>
        <p:nvSpPr>
          <p:cNvPr id="13" name="TxtFooter"/>
          <p:cNvSpPr>
            <a:spLocks noGrp="1"/>
          </p:cNvSpPr>
          <p:nvPr>
            <p:ph type="ftr" sz="quarter" idx="23"/>
          </p:nvPr>
        </p:nvSpPr>
        <p:spPr>
          <a:xfrm>
            <a:off x="517525" y="6542088"/>
            <a:ext cx="2071688" cy="184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eaLnBrk="1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  <a:cs typeface="Arial" charset="0"/>
              </a:defRPr>
            </a:lvl1pPr>
          </a:lstStyle>
          <a:p>
            <a:pPr defTabSz="914400" fontAlgn="base">
              <a:defRPr/>
            </a:pPr>
            <a:r>
              <a:rPr lang="en-US"/>
              <a:t>Classification: Internal</a:t>
            </a:r>
          </a:p>
        </p:txBody>
      </p:sp>
    </p:spTree>
    <p:extLst>
      <p:ext uri="{BB962C8B-B14F-4D97-AF65-F5344CB8AC3E}">
        <p14:creationId xmlns:p14="http://schemas.microsoft.com/office/powerpoint/2010/main" val="2041723567"/>
      </p:ext>
    </p:extLst>
  </p:cSld>
  <p:clrMapOvr>
    <a:masterClrMapping/>
  </p:clrMapOvr>
  <p:hf hd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een 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22" name="Content Placeholder 6"/>
          <p:cNvSpPr>
            <a:spLocks noGrp="1"/>
          </p:cNvSpPr>
          <p:nvPr>
            <p:ph sz="quarter" idx="16"/>
          </p:nvPr>
        </p:nvSpPr>
        <p:spPr>
          <a:xfrm>
            <a:off x="250825" y="1566862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Content Placeholder 6"/>
          <p:cNvSpPr>
            <a:spLocks noGrp="1"/>
          </p:cNvSpPr>
          <p:nvPr>
            <p:ph sz="quarter" idx="17"/>
          </p:nvPr>
        </p:nvSpPr>
        <p:spPr>
          <a:xfrm>
            <a:off x="1708150" y="1566862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6"/>
          <p:cNvSpPr>
            <a:spLocks noGrp="1"/>
          </p:cNvSpPr>
          <p:nvPr>
            <p:ph sz="quarter" idx="18"/>
          </p:nvPr>
        </p:nvSpPr>
        <p:spPr>
          <a:xfrm>
            <a:off x="3165475" y="1566862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Content Placeholder 6"/>
          <p:cNvSpPr>
            <a:spLocks noGrp="1"/>
          </p:cNvSpPr>
          <p:nvPr>
            <p:ph sz="quarter" idx="19"/>
          </p:nvPr>
        </p:nvSpPr>
        <p:spPr>
          <a:xfrm>
            <a:off x="4622800" y="1566862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Content Placeholder 6"/>
          <p:cNvSpPr>
            <a:spLocks noGrp="1"/>
          </p:cNvSpPr>
          <p:nvPr>
            <p:ph sz="quarter" idx="20"/>
          </p:nvPr>
        </p:nvSpPr>
        <p:spPr>
          <a:xfrm>
            <a:off x="6080125" y="1566862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Content Placeholder 6"/>
          <p:cNvSpPr>
            <a:spLocks noGrp="1"/>
          </p:cNvSpPr>
          <p:nvPr>
            <p:ph sz="quarter" idx="21"/>
          </p:nvPr>
        </p:nvSpPr>
        <p:spPr>
          <a:xfrm>
            <a:off x="7537451" y="1566862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Content Placeholder 6"/>
          <p:cNvSpPr>
            <a:spLocks noGrp="1"/>
          </p:cNvSpPr>
          <p:nvPr>
            <p:ph sz="quarter" idx="22"/>
          </p:nvPr>
        </p:nvSpPr>
        <p:spPr>
          <a:xfrm>
            <a:off x="250825" y="3048000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Content Placeholder 6"/>
          <p:cNvSpPr>
            <a:spLocks noGrp="1"/>
          </p:cNvSpPr>
          <p:nvPr>
            <p:ph sz="quarter" idx="23"/>
          </p:nvPr>
        </p:nvSpPr>
        <p:spPr>
          <a:xfrm>
            <a:off x="1708150" y="3048000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Content Placeholder 6"/>
          <p:cNvSpPr>
            <a:spLocks noGrp="1"/>
          </p:cNvSpPr>
          <p:nvPr>
            <p:ph sz="quarter" idx="24"/>
          </p:nvPr>
        </p:nvSpPr>
        <p:spPr>
          <a:xfrm>
            <a:off x="3165475" y="3048000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Content Placeholder 6"/>
          <p:cNvSpPr>
            <a:spLocks noGrp="1"/>
          </p:cNvSpPr>
          <p:nvPr>
            <p:ph sz="quarter" idx="25"/>
          </p:nvPr>
        </p:nvSpPr>
        <p:spPr>
          <a:xfrm>
            <a:off x="4622800" y="3048000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6"/>
          <p:cNvSpPr>
            <a:spLocks noGrp="1"/>
          </p:cNvSpPr>
          <p:nvPr>
            <p:ph sz="quarter" idx="26"/>
          </p:nvPr>
        </p:nvSpPr>
        <p:spPr>
          <a:xfrm>
            <a:off x="6080125" y="3048000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Content Placeholder 6"/>
          <p:cNvSpPr>
            <a:spLocks noGrp="1"/>
          </p:cNvSpPr>
          <p:nvPr>
            <p:ph sz="quarter" idx="27"/>
          </p:nvPr>
        </p:nvSpPr>
        <p:spPr>
          <a:xfrm>
            <a:off x="7537451" y="3048000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Content Placeholder 6"/>
          <p:cNvSpPr>
            <a:spLocks noGrp="1"/>
          </p:cNvSpPr>
          <p:nvPr>
            <p:ph sz="quarter" idx="28"/>
          </p:nvPr>
        </p:nvSpPr>
        <p:spPr>
          <a:xfrm>
            <a:off x="250825" y="4517231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Content Placeholder 6"/>
          <p:cNvSpPr>
            <a:spLocks noGrp="1"/>
          </p:cNvSpPr>
          <p:nvPr>
            <p:ph sz="quarter" idx="29"/>
          </p:nvPr>
        </p:nvSpPr>
        <p:spPr>
          <a:xfrm>
            <a:off x="1708150" y="4517231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Content Placeholder 6"/>
          <p:cNvSpPr>
            <a:spLocks noGrp="1"/>
          </p:cNvSpPr>
          <p:nvPr>
            <p:ph sz="quarter" idx="30"/>
          </p:nvPr>
        </p:nvSpPr>
        <p:spPr>
          <a:xfrm>
            <a:off x="3165475" y="4517231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Content Placeholder 6"/>
          <p:cNvSpPr>
            <a:spLocks noGrp="1"/>
          </p:cNvSpPr>
          <p:nvPr>
            <p:ph sz="quarter" idx="31"/>
          </p:nvPr>
        </p:nvSpPr>
        <p:spPr>
          <a:xfrm>
            <a:off x="4622800" y="4517231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Content Placeholder 6"/>
          <p:cNvSpPr>
            <a:spLocks noGrp="1"/>
          </p:cNvSpPr>
          <p:nvPr>
            <p:ph sz="quarter" idx="32"/>
          </p:nvPr>
        </p:nvSpPr>
        <p:spPr>
          <a:xfrm>
            <a:off x="6080125" y="4517231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Content Placeholder 6"/>
          <p:cNvSpPr>
            <a:spLocks noGrp="1"/>
          </p:cNvSpPr>
          <p:nvPr>
            <p:ph sz="quarter" idx="33"/>
          </p:nvPr>
        </p:nvSpPr>
        <p:spPr>
          <a:xfrm>
            <a:off x="7537451" y="4517231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xtClassification"/>
          <p:cNvSpPr>
            <a:spLocks noGrp="1"/>
          </p:cNvSpPr>
          <p:nvPr>
            <p:ph type="dt" sz="quarter" idx="34"/>
          </p:nvPr>
        </p:nvSpPr>
        <p:spPr bwMode="gray">
          <a:xfrm>
            <a:off x="1843088" y="6542088"/>
            <a:ext cx="1081087" cy="184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 eaLnBrk="1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  <a:cs typeface="Arial" charset="0"/>
              </a:defRPr>
            </a:lvl1pPr>
          </a:lstStyle>
          <a:p>
            <a:pPr defTabSz="914400" fontAlgn="base">
              <a:defRPr/>
            </a:pPr>
            <a:r>
              <a:rPr lang="en-US"/>
              <a:t>2014-10-28</a:t>
            </a:r>
          </a:p>
        </p:txBody>
      </p:sp>
      <p:sp>
        <p:nvSpPr>
          <p:cNvPr id="40" name="TxtPageNumber"/>
          <p:cNvSpPr>
            <a:spLocks noGrp="1"/>
          </p:cNvSpPr>
          <p:nvPr>
            <p:ph type="sldNum" sz="quarter" idx="35"/>
          </p:nvPr>
        </p:nvSpPr>
        <p:spPr bwMode="gray">
          <a:xfrm>
            <a:off x="250825" y="6542088"/>
            <a:ext cx="357188" cy="1968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 sz="800" smtClean="0">
                <a:solidFill>
                  <a:srgbClr val="999999"/>
                </a:solidFill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fld id="{89F393F5-94C7-45DB-824F-185619FE626E}" type="slidenum">
              <a:rPr lang="en-US" altLang="nb-NO"/>
              <a:pPr defTabSz="914400" fontAlgn="base">
                <a:spcAft>
                  <a:spcPct val="0"/>
                </a:spcAft>
                <a:defRPr/>
              </a:pPr>
              <a:t>‹#›</a:t>
            </a:fld>
            <a:endParaRPr lang="en-US" altLang="nb-NO"/>
          </a:p>
        </p:txBody>
      </p:sp>
      <p:sp>
        <p:nvSpPr>
          <p:cNvPr id="41" name="TxtFooter"/>
          <p:cNvSpPr>
            <a:spLocks noGrp="1"/>
          </p:cNvSpPr>
          <p:nvPr>
            <p:ph type="ftr" sz="quarter" idx="36"/>
          </p:nvPr>
        </p:nvSpPr>
        <p:spPr>
          <a:xfrm>
            <a:off x="517525" y="6542088"/>
            <a:ext cx="2071688" cy="184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eaLnBrk="1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  <a:cs typeface="Arial" charset="0"/>
              </a:defRPr>
            </a:lvl1pPr>
          </a:lstStyle>
          <a:p>
            <a:pPr defTabSz="914400" fontAlgn="base">
              <a:defRPr/>
            </a:pPr>
            <a:r>
              <a:rPr lang="en-US"/>
              <a:t>Classification: Internal</a:t>
            </a:r>
          </a:p>
        </p:txBody>
      </p:sp>
    </p:spTree>
    <p:extLst>
      <p:ext uri="{BB962C8B-B14F-4D97-AF65-F5344CB8AC3E}">
        <p14:creationId xmlns:p14="http://schemas.microsoft.com/office/powerpoint/2010/main" val="566853784"/>
      </p:ext>
    </p:extLst>
  </p:cSld>
  <p:clrMapOvr>
    <a:masterClrMapping/>
  </p:clrMapOvr>
  <p:hf hd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/>
        </p:nvSpPr>
        <p:spPr>
          <a:xfrm rot="5400000">
            <a:off x="-3069431" y="3069431"/>
            <a:ext cx="6858000" cy="7191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9263"/>
            <a:ext cx="687388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2212" y="246063"/>
            <a:ext cx="1342707" cy="63585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247649"/>
            <a:ext cx="5181600" cy="635698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6" name="TxtClassification"/>
          <p:cNvSpPr>
            <a:spLocks noGrp="1"/>
          </p:cNvSpPr>
          <p:nvPr>
            <p:ph type="dt" sz="quarter" idx="10"/>
          </p:nvPr>
        </p:nvSpPr>
        <p:spPr bwMode="gray">
          <a:xfrm>
            <a:off x="1843088" y="6542088"/>
            <a:ext cx="1081087" cy="184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 eaLnBrk="1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  <a:cs typeface="Arial" charset="0"/>
              </a:defRPr>
            </a:lvl1pPr>
          </a:lstStyle>
          <a:p>
            <a:pPr defTabSz="914400" fontAlgn="base">
              <a:defRPr/>
            </a:pPr>
            <a:r>
              <a:rPr lang="en-US"/>
              <a:t>2014-10-28</a:t>
            </a:r>
          </a:p>
        </p:txBody>
      </p:sp>
      <p:sp>
        <p:nvSpPr>
          <p:cNvPr id="7" name="TxtPageNumber"/>
          <p:cNvSpPr>
            <a:spLocks noGrp="1"/>
          </p:cNvSpPr>
          <p:nvPr>
            <p:ph type="sldNum" sz="quarter" idx="11"/>
          </p:nvPr>
        </p:nvSpPr>
        <p:spPr bwMode="gray">
          <a:xfrm>
            <a:off x="250825" y="6542088"/>
            <a:ext cx="357188" cy="1968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 sz="800" smtClean="0">
                <a:solidFill>
                  <a:srgbClr val="999999"/>
                </a:solidFill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fld id="{B27F3EDC-E748-4636-8B00-08E8375BCB85}" type="slidenum">
              <a:rPr lang="en-US" altLang="nb-NO"/>
              <a:pPr defTabSz="914400" fontAlgn="base">
                <a:spcAft>
                  <a:spcPct val="0"/>
                </a:spcAft>
                <a:defRPr/>
              </a:pPr>
              <a:t>‹#›</a:t>
            </a:fld>
            <a:endParaRPr lang="en-US" altLang="nb-NO"/>
          </a:p>
        </p:txBody>
      </p:sp>
      <p:sp>
        <p:nvSpPr>
          <p:cNvPr id="8" name="TxtFooter"/>
          <p:cNvSpPr>
            <a:spLocks noGrp="1"/>
          </p:cNvSpPr>
          <p:nvPr>
            <p:ph type="ftr" sz="quarter" idx="12"/>
          </p:nvPr>
        </p:nvSpPr>
        <p:spPr>
          <a:xfrm>
            <a:off x="517525" y="6542088"/>
            <a:ext cx="2071688" cy="184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eaLnBrk="1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  <a:cs typeface="Arial" charset="0"/>
              </a:defRPr>
            </a:lvl1pPr>
          </a:lstStyle>
          <a:p>
            <a:pPr defTabSz="914400" fontAlgn="base">
              <a:defRPr/>
            </a:pPr>
            <a:r>
              <a:rPr lang="en-US"/>
              <a:t>Classification: Internal</a:t>
            </a:r>
          </a:p>
        </p:txBody>
      </p:sp>
    </p:spTree>
    <p:extLst>
      <p:ext uri="{BB962C8B-B14F-4D97-AF65-F5344CB8AC3E}">
        <p14:creationId xmlns:p14="http://schemas.microsoft.com/office/powerpoint/2010/main" val="2499411408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F3670-4773-A24C-81C3-1DD1805C19FB}" type="datetimeFigureOut">
              <a:rPr lang="en-US"/>
              <a:pPr/>
              <a:t>3/12/2019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A132-00A1-9744-8861-0158E524F1C8}" type="slidenum">
              <a:rPr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F3670-4773-A24C-81C3-1DD1805C19FB}" type="datetimeFigureOut">
              <a:rPr lang="en-US"/>
              <a:pPr/>
              <a:t>3/12/2019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A132-00A1-9744-8861-0158E524F1C8}" type="slidenum">
              <a:rPr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F3670-4773-A24C-81C3-1DD1805C19FB}" type="datetimeFigureOut">
              <a:rPr lang="en-US"/>
              <a:pPr/>
              <a:t>3/12/2019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A132-00A1-9744-8861-0158E524F1C8}" type="slidenum">
              <a:rPr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F3670-4773-A24C-81C3-1DD1805C19FB}" type="datetimeFigureOut">
              <a:rPr lang="en-US"/>
              <a:pPr/>
              <a:t>3/12/2019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A132-00A1-9744-8861-0158E524F1C8}" type="slidenum">
              <a:rPr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F3670-4773-A24C-81C3-1DD1805C19FB}" type="datetimeFigureOut">
              <a:rPr lang="en-US"/>
              <a:pPr/>
              <a:t>3/12/2019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A132-00A1-9744-8861-0158E524F1C8}" type="slidenum">
              <a:rPr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-mal_IndustriEnergi_forside_2_web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13194"/>
            <a:ext cx="9144000" cy="68488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F3670-4773-A24C-81C3-1DD1805C19FB}" type="datetimeFigureOut">
              <a:rPr lang="en-US"/>
              <a:pPr/>
              <a:t>3/12/2019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AA132-00A1-9744-8861-0158E524F1C8}" type="slidenum">
              <a:rPr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3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6138863"/>
            <a:ext cx="9144000" cy="7191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b-NO" altLang="en-US" smtClean="0">
              <a:solidFill>
                <a:srgbClr val="333333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2413" y="1565275"/>
            <a:ext cx="8640762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2413" y="252413"/>
            <a:ext cx="8640762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0000" rIns="90000" bIns="90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pic>
        <p:nvPicPr>
          <p:cNvPr id="2053" name="Picture 6" descr="statoil_horizontal_neg_rgb_HD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7438"/>
            <a:ext cx="1122362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424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82563" indent="-182563" algn="l" rtl="0" eaLnBrk="0" fontAlgn="base" hangingPunct="0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panose="020B0604020202020204" pitchFamily="34" charset="0"/>
        <a:buChar char="−"/>
        <a:defRPr>
          <a:solidFill>
            <a:schemeClr val="tx2"/>
          </a:solidFill>
          <a:latin typeface="+mn-lt"/>
          <a:cs typeface="+mn-cs"/>
        </a:defRPr>
      </a:lvl2pPr>
      <a:lvl3pPr marL="1089025" indent="-200025" algn="l" rtl="0" eaLnBrk="0" fontAlgn="base" hangingPunct="0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cs typeface="+mn-cs"/>
        </a:defRPr>
      </a:lvl3pPr>
      <a:lvl4pPr marL="1581150" indent="-236538" algn="l" rtl="0" eaLnBrk="0" fontAlgn="base" hangingPunct="0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panose="020B0604020202020204" pitchFamily="34" charset="0"/>
        <a:buChar char="−"/>
        <a:defRPr>
          <a:solidFill>
            <a:schemeClr val="tx2"/>
          </a:solidFill>
          <a:latin typeface="+mn-lt"/>
          <a:cs typeface="+mn-cs"/>
        </a:defRPr>
      </a:lvl4pPr>
      <a:lvl5pPr marL="2009775" indent="-180975" algn="l" rtl="0" eaLnBrk="0" fontAlgn="base" hangingPunct="0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cs typeface="+mn-cs"/>
        </a:defRPr>
      </a:lvl5pPr>
      <a:lvl6pPr marL="2466975" indent="-180975" algn="l" rtl="0" eaLnBrk="1" fontAlgn="base" hangingPunct="1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•"/>
        <a:defRPr>
          <a:solidFill>
            <a:schemeClr val="tx2"/>
          </a:solidFill>
          <a:latin typeface="+mn-lt"/>
          <a:cs typeface="+mn-cs"/>
        </a:defRPr>
      </a:lvl6pPr>
      <a:lvl7pPr marL="2924175" indent="-180975" algn="l" rtl="0" eaLnBrk="1" fontAlgn="base" hangingPunct="1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•"/>
        <a:defRPr>
          <a:solidFill>
            <a:schemeClr val="tx2"/>
          </a:solidFill>
          <a:latin typeface="+mn-lt"/>
          <a:cs typeface="+mn-cs"/>
        </a:defRPr>
      </a:lvl7pPr>
      <a:lvl8pPr marL="3381375" indent="-180975" algn="l" rtl="0" eaLnBrk="1" fontAlgn="base" hangingPunct="1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•"/>
        <a:defRPr>
          <a:solidFill>
            <a:schemeClr val="tx2"/>
          </a:solidFill>
          <a:latin typeface="+mn-lt"/>
          <a:cs typeface="+mn-cs"/>
        </a:defRPr>
      </a:lvl8pPr>
      <a:lvl9pPr marL="3838575" indent="-180975" algn="l" rtl="0" eaLnBrk="1" fontAlgn="base" hangingPunct="1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•"/>
        <a:defRPr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6138863"/>
            <a:ext cx="9144000" cy="7191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333333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2413" y="1565275"/>
            <a:ext cx="8640762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2413" y="252413"/>
            <a:ext cx="8640762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0000" rIns="90000" bIns="90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1029" name="Picture 6" descr="statoil_horizontal_neg_rgb_HD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7438"/>
            <a:ext cx="1122362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027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82563" indent="-182563" algn="l" rtl="0" eaLnBrk="0" fontAlgn="base" hangingPunct="0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panose="020B0604020202020204" pitchFamily="34" charset="0"/>
        <a:buChar char="−"/>
        <a:defRPr>
          <a:solidFill>
            <a:schemeClr val="tx2"/>
          </a:solidFill>
          <a:latin typeface="+mn-lt"/>
          <a:cs typeface="+mn-cs"/>
        </a:defRPr>
      </a:lvl2pPr>
      <a:lvl3pPr marL="1089025" indent="-200025" algn="l" rtl="0" eaLnBrk="0" fontAlgn="base" hangingPunct="0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cs typeface="+mn-cs"/>
        </a:defRPr>
      </a:lvl3pPr>
      <a:lvl4pPr marL="1581150" indent="-236538" algn="l" rtl="0" eaLnBrk="0" fontAlgn="base" hangingPunct="0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panose="020B0604020202020204" pitchFamily="34" charset="0"/>
        <a:buChar char="−"/>
        <a:defRPr>
          <a:solidFill>
            <a:schemeClr val="tx2"/>
          </a:solidFill>
          <a:latin typeface="+mn-lt"/>
          <a:cs typeface="+mn-cs"/>
        </a:defRPr>
      </a:lvl4pPr>
      <a:lvl5pPr marL="2009775" indent="-180975" algn="l" rtl="0" eaLnBrk="0" fontAlgn="base" hangingPunct="0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cs typeface="+mn-cs"/>
        </a:defRPr>
      </a:lvl5pPr>
      <a:lvl6pPr marL="2466975" indent="-180975" algn="l" rtl="0" eaLnBrk="1" fontAlgn="base" hangingPunct="1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•"/>
        <a:defRPr>
          <a:solidFill>
            <a:schemeClr val="tx2"/>
          </a:solidFill>
          <a:latin typeface="+mn-lt"/>
          <a:cs typeface="+mn-cs"/>
        </a:defRPr>
      </a:lvl6pPr>
      <a:lvl7pPr marL="2924175" indent="-180975" algn="l" rtl="0" eaLnBrk="1" fontAlgn="base" hangingPunct="1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•"/>
        <a:defRPr>
          <a:solidFill>
            <a:schemeClr val="tx2"/>
          </a:solidFill>
          <a:latin typeface="+mn-lt"/>
          <a:cs typeface="+mn-cs"/>
        </a:defRPr>
      </a:lvl7pPr>
      <a:lvl8pPr marL="3381375" indent="-180975" algn="l" rtl="0" eaLnBrk="1" fontAlgn="base" hangingPunct="1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•"/>
        <a:defRPr>
          <a:solidFill>
            <a:schemeClr val="tx2"/>
          </a:solidFill>
          <a:latin typeface="+mn-lt"/>
          <a:cs typeface="+mn-cs"/>
        </a:defRPr>
      </a:lvl8pPr>
      <a:lvl9pPr marL="3838575" indent="-180975" algn="l" rtl="0" eaLnBrk="1" fontAlgn="base" hangingPunct="1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•"/>
        <a:defRPr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.xlsx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Excel-regneark1.xlsx"/><Relationship Id="rId5" Type="http://schemas.openxmlformats.org/officeDocument/2006/relationships/image" Target="../media/image16.gif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69428" y="5037078"/>
            <a:ext cx="5829300" cy="110251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350">
                <a:solidFill>
                  <a:prstClr val="black"/>
                </a:solidFill>
              </a:rPr>
              <a:t> </a:t>
            </a:r>
            <a:endParaRPr lang="nb-NO" sz="1350" dirty="0">
              <a:solidFill>
                <a:prstClr val="black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69428" y="1556459"/>
            <a:ext cx="5829300" cy="116666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7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1721828" y="489073"/>
            <a:ext cx="5829300" cy="676406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Quiz </a:t>
            </a:r>
            <a:endParaRPr lang="nb-NO" dirty="0"/>
          </a:p>
        </p:txBody>
      </p:sp>
      <p:sp>
        <p:nvSpPr>
          <p:cNvPr id="7" name="Tittel 3"/>
          <p:cNvSpPr txBox="1">
            <a:spLocks/>
          </p:cNvSpPr>
          <p:nvPr/>
        </p:nvSpPr>
        <p:spPr>
          <a:xfrm>
            <a:off x="1721828" y="5945833"/>
            <a:ext cx="5829300" cy="387527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800" dirty="0" smtClean="0">
                <a:solidFill>
                  <a:prstClr val="black"/>
                </a:solidFill>
              </a:rPr>
              <a:t>  </a:t>
            </a:r>
            <a:endParaRPr lang="nb-NO" sz="1800" dirty="0">
              <a:solidFill>
                <a:prstClr val="black"/>
              </a:solidFill>
            </a:endParaRPr>
          </a:p>
          <a:p>
            <a:r>
              <a:rPr lang="nb-NO" sz="1800" dirty="0" smtClean="0">
                <a:solidFill>
                  <a:prstClr val="black"/>
                </a:solidFill>
              </a:rPr>
              <a:t>Bergen 06 03 19</a:t>
            </a:r>
            <a:endParaRPr lang="nb-NO" sz="1800" dirty="0">
              <a:solidFill>
                <a:prstClr val="black"/>
              </a:solidFill>
            </a:endParaRPr>
          </a:p>
        </p:txBody>
      </p:sp>
      <p:sp>
        <p:nvSpPr>
          <p:cNvPr id="9" name="Tittel 3"/>
          <p:cNvSpPr txBox="1">
            <a:spLocks/>
          </p:cNvSpPr>
          <p:nvPr/>
        </p:nvSpPr>
        <p:spPr>
          <a:xfrm>
            <a:off x="1569428" y="1439145"/>
            <a:ext cx="5829300" cy="152412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 smtClean="0"/>
              <a:t>16</a:t>
            </a:r>
          </a:p>
          <a:p>
            <a:r>
              <a:rPr lang="nb-NO" sz="3300" dirty="0" smtClean="0"/>
              <a:t>(13/2/1) </a:t>
            </a:r>
          </a:p>
          <a:p>
            <a:endParaRPr lang="nb-NO" sz="3300" dirty="0" smtClean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092" y="3190951"/>
            <a:ext cx="4921972" cy="228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93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dirty="0" smtClean="0"/>
              <a:t>Motvirke Levealdersjusteringen</a:t>
            </a:r>
            <a:endParaRPr lang="nb-NO" sz="2400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2743200" y="1313986"/>
          <a:ext cx="4171950" cy="4824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Regneark" r:id="rId3" imgW="4686388" imgH="5419725" progId="Excel.Sheet.12">
                  <p:embed/>
                </p:oleObj>
              </mc:Choice>
              <mc:Fallback>
                <p:oleObj name="Regneark" r:id="rId3" imgW="4686388" imgH="5419725" progId="Excel.Sheet.12">
                  <p:embed/>
                  <p:pic>
                    <p:nvPicPr>
                      <p:cNvPr id="5" name="Objek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43200" y="1313986"/>
                        <a:ext cx="4171950" cy="48248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kstSylinder 3"/>
          <p:cNvSpPr txBox="1"/>
          <p:nvPr/>
        </p:nvSpPr>
        <p:spPr>
          <a:xfrm>
            <a:off x="2835408" y="4833257"/>
            <a:ext cx="3960956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nb-NO" dirty="0" smtClean="0"/>
              <a:t>Bedriftsintern aldersgrense 65/67/70 år </a:t>
            </a:r>
          </a:p>
          <a:p>
            <a:endParaRPr lang="nb-NO" dirty="0"/>
          </a:p>
          <a:p>
            <a:r>
              <a:rPr lang="nb-NO" dirty="0" smtClean="0"/>
              <a:t>                          AML 72 år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0461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09" y="693420"/>
            <a:ext cx="9081191" cy="475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2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04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566738"/>
            <a:ext cx="7419975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952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05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260649"/>
            <a:ext cx="7153275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963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6328"/>
            <a:ext cx="6400800" cy="563880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nb-NO" dirty="0" smtClean="0"/>
              <a:t>A. Gabriel Birkeland</a:t>
            </a:r>
          </a:p>
          <a:p>
            <a:pPr algn="l"/>
            <a:r>
              <a:rPr lang="nb-NO" dirty="0" smtClean="0"/>
              <a:t>Økonomisjef</a:t>
            </a:r>
            <a:endParaRPr lang="nb-NO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68570" y="557310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800" smtClean="0"/>
              <a:t> </a:t>
            </a:r>
            <a:endParaRPr lang="nb-NO" sz="1800" dirty="0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568570" y="950452"/>
            <a:ext cx="7772400" cy="740036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AFP (landbasert)</a:t>
            </a:r>
            <a:br>
              <a:rPr lang="nb-NO" dirty="0" smtClean="0"/>
            </a:br>
            <a:endParaRPr lang="nb-NO" dirty="0"/>
          </a:p>
        </p:txBody>
      </p:sp>
      <p:sp>
        <p:nvSpPr>
          <p:cNvPr id="2" name="TekstSylinder 1"/>
          <p:cNvSpPr txBox="1"/>
          <p:nvPr/>
        </p:nvSpPr>
        <p:spPr>
          <a:xfrm>
            <a:off x="1896675" y="3481439"/>
            <a:ext cx="2245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Avtalefestet pensjon</a:t>
            </a:r>
          </a:p>
          <a:p>
            <a:r>
              <a:rPr lang="nb-NO" dirty="0" smtClean="0"/>
              <a:t>www.afp.no</a:t>
            </a:r>
            <a:endParaRPr lang="nb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1896675" y="2682439"/>
            <a:ext cx="19165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Alt for lite pensjon</a:t>
            </a:r>
          </a:p>
          <a:p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1896675" y="1783753"/>
            <a:ext cx="2747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Absolutt fabelaktig pensjon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9296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460" y="1045743"/>
            <a:ext cx="8229600" cy="440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72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000" dirty="0" smtClean="0"/>
              <a:t>Beregning av AFP</a:t>
            </a:r>
            <a:endParaRPr lang="nb-NO" sz="3000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17753"/>
            <a:ext cx="8229600" cy="409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10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25906"/>
            <a:ext cx="8229600" cy="427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9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022958"/>
            <a:ext cx="8229600" cy="400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95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605" y="405699"/>
            <a:ext cx="8986490" cy="449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1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876996"/>
            <a:ext cx="4800600" cy="422910"/>
          </a:xfrm>
        </p:spPr>
        <p:txBody>
          <a:bodyPr>
            <a:normAutofit fontScale="32500" lnSpcReduction="20000"/>
          </a:bodyPr>
          <a:lstStyle/>
          <a:p>
            <a:pPr algn="l"/>
            <a:r>
              <a:rPr lang="nb-NO" dirty="0" smtClean="0"/>
              <a:t>A. Gabriel Birkeland</a:t>
            </a:r>
          </a:p>
          <a:p>
            <a:pPr algn="l"/>
            <a:r>
              <a:rPr lang="nb-NO" dirty="0" smtClean="0"/>
              <a:t>Økonomisjef</a:t>
            </a:r>
            <a:endParaRPr lang="nb-NO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69428" y="5037078"/>
            <a:ext cx="5829300" cy="110251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350">
                <a:solidFill>
                  <a:prstClr val="black"/>
                </a:solidFill>
              </a:rPr>
              <a:t> </a:t>
            </a:r>
            <a:endParaRPr lang="nb-NO" sz="1350" dirty="0">
              <a:solidFill>
                <a:prstClr val="black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69428" y="1556459"/>
            <a:ext cx="5829300" cy="116666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7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1569428" y="1291674"/>
            <a:ext cx="5829300" cy="676406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Pensjon </a:t>
            </a:r>
            <a:endParaRPr lang="nb-NO" dirty="0"/>
          </a:p>
        </p:txBody>
      </p:sp>
      <p:sp>
        <p:nvSpPr>
          <p:cNvPr id="7" name="Tittel 3"/>
          <p:cNvSpPr txBox="1">
            <a:spLocks/>
          </p:cNvSpPr>
          <p:nvPr/>
        </p:nvSpPr>
        <p:spPr>
          <a:xfrm>
            <a:off x="1721828" y="5945833"/>
            <a:ext cx="5829300" cy="387527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800" dirty="0" smtClean="0">
                <a:solidFill>
                  <a:prstClr val="black"/>
                </a:solidFill>
              </a:rPr>
              <a:t>  </a:t>
            </a:r>
            <a:endParaRPr lang="nb-NO" sz="1800" dirty="0">
              <a:solidFill>
                <a:prstClr val="black"/>
              </a:solidFill>
            </a:endParaRPr>
          </a:p>
          <a:p>
            <a:r>
              <a:rPr lang="nb-NO" sz="1800" dirty="0" smtClean="0">
                <a:solidFill>
                  <a:prstClr val="black"/>
                </a:solidFill>
              </a:rPr>
              <a:t>Bergen 06 03 19</a:t>
            </a:r>
            <a:endParaRPr lang="nb-NO" sz="1800" dirty="0">
              <a:solidFill>
                <a:prstClr val="black"/>
              </a:solidFill>
            </a:endParaRPr>
          </a:p>
        </p:txBody>
      </p:sp>
      <p:sp>
        <p:nvSpPr>
          <p:cNvPr id="9" name="Tittel 3"/>
          <p:cNvSpPr txBox="1">
            <a:spLocks/>
          </p:cNvSpPr>
          <p:nvPr/>
        </p:nvSpPr>
        <p:spPr>
          <a:xfrm>
            <a:off x="1417028" y="2072628"/>
            <a:ext cx="5829300" cy="1524123"/>
          </a:xfrm>
          <a:prstGeom prst="rect">
            <a:avLst/>
          </a:prstGeom>
        </p:spPr>
        <p:txBody>
          <a:bodyPr vert="horz" lIns="68580" tIns="34290" rIns="68580" bIns="3429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300" dirty="0" smtClean="0"/>
              <a:t>Hovedlinjer i dagens pensjonsopptjeningssystem.</a:t>
            </a:r>
          </a:p>
          <a:p>
            <a:r>
              <a:rPr lang="nb-NO" sz="3300" dirty="0" smtClean="0"/>
              <a:t>Og spesifikt mot NR området.  </a:t>
            </a:r>
            <a:endParaRPr lang="nb-NO" sz="3300" dirty="0"/>
          </a:p>
        </p:txBody>
      </p:sp>
    </p:spTree>
    <p:extLst>
      <p:ext uri="{BB962C8B-B14F-4D97-AF65-F5344CB8AC3E}">
        <p14:creationId xmlns:p14="http://schemas.microsoft.com/office/powerpoint/2010/main" val="70190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6328"/>
            <a:ext cx="6400800" cy="563880"/>
          </a:xfrm>
        </p:spPr>
        <p:txBody>
          <a:bodyPr>
            <a:normAutofit lnSpcReduction="10000"/>
          </a:bodyPr>
          <a:lstStyle/>
          <a:p>
            <a:pPr algn="l"/>
            <a:endParaRPr lang="nb-NO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68570" y="557310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800" smtClean="0"/>
              <a:t> </a:t>
            </a:r>
            <a:endParaRPr lang="nb-NO" sz="1800" dirty="0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568570" y="950452"/>
            <a:ext cx="7772400" cy="3099034"/>
          </a:xfrm>
        </p:spPr>
        <p:txBody>
          <a:bodyPr>
            <a:normAutofit/>
          </a:bodyPr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>
                <a:solidFill>
                  <a:srgbClr val="FF0000"/>
                </a:solidFill>
              </a:rPr>
              <a:t>Så hva er da </a:t>
            </a:r>
            <a:br>
              <a:rPr lang="nb-NO" dirty="0" smtClean="0">
                <a:solidFill>
                  <a:srgbClr val="FF0000"/>
                </a:solidFill>
              </a:rPr>
            </a:br>
            <a:r>
              <a:rPr lang="nb-NO" dirty="0" smtClean="0">
                <a:solidFill>
                  <a:srgbClr val="FF0000"/>
                </a:solidFill>
              </a:rPr>
              <a:t>problemet med AFP?</a:t>
            </a:r>
            <a:br>
              <a:rPr lang="nb-NO" dirty="0" smtClean="0">
                <a:solidFill>
                  <a:srgbClr val="FF0000"/>
                </a:solidFill>
              </a:rPr>
            </a:br>
            <a:endParaRPr lang="nb-N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11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000" dirty="0" smtClean="0"/>
              <a:t>To tidspunkter med ulike vilkår</a:t>
            </a:r>
            <a:endParaRPr lang="nb-NO" sz="3000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7412" y="2068946"/>
            <a:ext cx="8045909" cy="328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45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581935"/>
            <a:ext cx="8229600" cy="614595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nb-NO" dirty="0" smtClean="0">
                <a:latin typeface="Arial" pitchFamily="34" charset="0"/>
                <a:cs typeface="Arial" pitchFamily="34" charset="0"/>
              </a:rPr>
              <a:t>Det er flere utfordringer med dagens AFP:? </a:t>
            </a:r>
          </a:p>
        </p:txBody>
      </p:sp>
      <p:sp>
        <p:nvSpPr>
          <p:cNvPr id="11268" name="Rectangle 7"/>
          <p:cNvSpPr>
            <a:spLocks noGrp="1" noChangeArrowheads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nb-NO" sz="1800" dirty="0" smtClean="0">
                <a:latin typeface="Arial" pitchFamily="34" charset="0"/>
                <a:cs typeface="Arial" pitchFamily="34" charset="0"/>
              </a:rPr>
              <a:t>AFP er en kvalifiseringsordning, ikke en opptjeningsordning.</a:t>
            </a:r>
          </a:p>
          <a:p>
            <a:pPr eaLnBrk="1" hangingPunct="1">
              <a:buFont typeface="Arial" pitchFamily="34" charset="0"/>
              <a:buChar char="•"/>
            </a:pPr>
            <a:endParaRPr lang="nb-NO" sz="1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nb-NO" sz="1800" dirty="0" smtClean="0">
                <a:latin typeface="Arial" pitchFamily="34" charset="0"/>
                <a:cs typeface="Arial" pitchFamily="34" charset="0"/>
              </a:rPr>
              <a:t>25 % av de som har vært omfattet av ordningen får aldri AFP</a:t>
            </a:r>
          </a:p>
          <a:p>
            <a:pPr eaLnBrk="1" hangingPunct="1">
              <a:buFont typeface="Arial" pitchFamily="34" charset="0"/>
              <a:buChar char="•"/>
            </a:pPr>
            <a:endParaRPr lang="nb-NO" sz="1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nb-NO" sz="1800" dirty="0" smtClean="0">
                <a:latin typeface="Arial" pitchFamily="34" charset="0"/>
                <a:cs typeface="Arial" pitchFamily="34" charset="0"/>
              </a:rPr>
              <a:t>Året 2016: 22% % av søknadene ble avslått</a:t>
            </a:r>
          </a:p>
          <a:p>
            <a:pPr eaLnBrk="1" hangingPunct="1">
              <a:buFont typeface="Arial" pitchFamily="34" charset="0"/>
              <a:buChar char="•"/>
            </a:pPr>
            <a:endParaRPr lang="nb-NO" sz="1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nb-NO" sz="1800" dirty="0" smtClean="0">
                <a:latin typeface="Arial" pitchFamily="34" charset="0"/>
                <a:cs typeface="Arial" pitchFamily="34" charset="0"/>
              </a:rPr>
              <a:t>Noen momenter som gjør at du ikke kvalifiserer:</a:t>
            </a:r>
          </a:p>
          <a:p>
            <a:pPr lvl="1">
              <a:buFont typeface="Arial" pitchFamily="34" charset="0"/>
              <a:buChar char="•"/>
            </a:pPr>
            <a:r>
              <a:rPr lang="nb-NO" sz="1400" dirty="0" smtClean="0">
                <a:latin typeface="Arial" pitchFamily="34" charset="0"/>
                <a:cs typeface="Arial" pitchFamily="34" charset="0"/>
              </a:rPr>
              <a:t>Hatt for lav livsinntekt</a:t>
            </a:r>
          </a:p>
          <a:p>
            <a:pPr lvl="1">
              <a:buFont typeface="Arial" pitchFamily="34" charset="0"/>
              <a:buChar char="•"/>
            </a:pPr>
            <a:r>
              <a:rPr lang="nb-NO" sz="1400" dirty="0" smtClean="0">
                <a:latin typeface="Arial" pitchFamily="34" charset="0"/>
                <a:cs typeface="Arial" pitchFamily="34" charset="0"/>
              </a:rPr>
              <a:t>Jobben har blitt virksomhetsoverdratt, og ny arbeidsgiver har ikke AFP</a:t>
            </a:r>
          </a:p>
          <a:p>
            <a:pPr lvl="1">
              <a:buFont typeface="Arial" pitchFamily="34" charset="0"/>
              <a:buChar char="•"/>
            </a:pPr>
            <a:r>
              <a:rPr lang="nb-NO" sz="1400" dirty="0" smtClean="0">
                <a:latin typeface="Arial" pitchFamily="34" charset="0"/>
                <a:cs typeface="Arial" pitchFamily="34" charset="0"/>
              </a:rPr>
              <a:t>Bedriften går konkurs</a:t>
            </a:r>
          </a:p>
          <a:p>
            <a:pPr lvl="1">
              <a:buFont typeface="Arial" pitchFamily="34" charset="0"/>
              <a:buChar char="•"/>
            </a:pPr>
            <a:r>
              <a:rPr lang="nb-NO" sz="1400" dirty="0" smtClean="0">
                <a:latin typeface="Arial" pitchFamily="34" charset="0"/>
                <a:cs typeface="Arial" pitchFamily="34" charset="0"/>
              </a:rPr>
              <a:t>Du blir oppsagt før du er 62 år</a:t>
            </a:r>
          </a:p>
          <a:p>
            <a:pPr lvl="1">
              <a:buFont typeface="Arial" pitchFamily="34" charset="0"/>
              <a:buChar char="•"/>
            </a:pPr>
            <a:r>
              <a:rPr lang="nb-NO" sz="1400" dirty="0" smtClean="0">
                <a:latin typeface="Arial" pitchFamily="34" charset="0"/>
                <a:cs typeface="Arial" pitchFamily="34" charset="0"/>
              </a:rPr>
              <a:t>Du blir ufør</a:t>
            </a:r>
          </a:p>
          <a:p>
            <a:pPr lvl="1">
              <a:buFont typeface="Arial" pitchFamily="34" charset="0"/>
              <a:buChar char="•"/>
            </a:pPr>
            <a:r>
              <a:rPr lang="nb-NO" sz="1400" dirty="0" smtClean="0">
                <a:latin typeface="Arial" pitchFamily="34" charset="0"/>
                <a:cs typeface="Arial" pitchFamily="34" charset="0"/>
              </a:rPr>
              <a:t>Du blir langvarig syk </a:t>
            </a:r>
          </a:p>
          <a:p>
            <a:pPr eaLnBrk="1" hangingPunct="1">
              <a:buFont typeface="Arial" pitchFamily="34" charset="0"/>
              <a:buChar char="•"/>
            </a:pPr>
            <a:endParaRPr lang="nb-NO" sz="1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None/>
            </a:pPr>
            <a:endParaRPr lang="nb-NO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11020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57290" y="1102726"/>
            <a:ext cx="6229350" cy="1293587"/>
          </a:xfrm>
        </p:spPr>
        <p:txBody>
          <a:bodyPr>
            <a:normAutofit fontScale="90000"/>
          </a:bodyPr>
          <a:lstStyle/>
          <a:p>
            <a:r>
              <a:rPr lang="nb-NO" sz="2400" b="1" u="sng" dirty="0">
                <a:latin typeface="Arial" pitchFamily="34" charset="0"/>
                <a:cs typeface="Arial" pitchFamily="34" charset="0"/>
              </a:rPr>
              <a:t/>
            </a:r>
            <a:br>
              <a:rPr lang="nb-NO" sz="2400" b="1" u="sng" dirty="0">
                <a:latin typeface="Arial" pitchFamily="34" charset="0"/>
                <a:cs typeface="Arial" pitchFamily="34" charset="0"/>
              </a:rPr>
            </a:br>
            <a:r>
              <a:rPr lang="nb-NO" b="1" u="sng" dirty="0" smtClean="0"/>
              <a:t/>
            </a:r>
            <a:br>
              <a:rPr lang="nb-NO" b="1" u="sng" dirty="0" smtClean="0"/>
            </a:br>
            <a:r>
              <a:rPr lang="nb-NO" b="1" u="sng" dirty="0" smtClean="0"/>
              <a:t>AFP og lønnsoppgjøret</a:t>
            </a:r>
            <a:r>
              <a:rPr lang="nb-NO" sz="3000" b="1" dirty="0"/>
              <a:t/>
            </a:r>
            <a:br>
              <a:rPr lang="nb-NO" sz="3000" b="1" dirty="0"/>
            </a:br>
            <a:r>
              <a:rPr lang="nb-NO" sz="2025" b="1" dirty="0"/>
              <a:t/>
            </a:r>
            <a:br>
              <a:rPr lang="nb-NO" sz="2025" b="1" dirty="0"/>
            </a:br>
            <a:r>
              <a:rPr lang="nb-NO" sz="2025" dirty="0"/>
              <a:t/>
            </a:r>
            <a:br>
              <a:rPr lang="nb-NO" sz="2025" dirty="0"/>
            </a:br>
            <a:endParaRPr lang="nb-NO" sz="165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4294967295"/>
          </p:nvPr>
        </p:nvSpPr>
        <p:spPr>
          <a:xfrm>
            <a:off x="3486150" y="5624514"/>
            <a:ext cx="2171700" cy="273844"/>
          </a:xfrm>
          <a:prstGeom prst="rect">
            <a:avLst/>
          </a:prstGeom>
        </p:spPr>
        <p:txBody>
          <a:bodyPr/>
          <a:lstStyle/>
          <a:p>
            <a:pPr defTabSz="342900"/>
            <a:endParaRPr lang="nb-NO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486439" y="2580533"/>
            <a:ext cx="8365166" cy="156617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b="0" dirty="0"/>
              <a:t>Dagens AFP ordning er forbedret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b="0" dirty="0"/>
              <a:t>Enighet om målene for en fremtidig AFP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b="0" dirty="0"/>
              <a:t>Ny ordning for sliterne</a:t>
            </a:r>
          </a:p>
          <a:p>
            <a:pPr algn="l"/>
            <a:r>
              <a:rPr lang="nb-NO" sz="2400" b="0" dirty="0"/>
              <a:t/>
            </a:r>
            <a:br>
              <a:rPr lang="nb-NO" sz="2400" b="0" dirty="0"/>
            </a:br>
            <a:endParaRPr lang="nb-NO" sz="1650" b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196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57290" y="1102726"/>
            <a:ext cx="6229350" cy="1293587"/>
          </a:xfrm>
        </p:spPr>
        <p:txBody>
          <a:bodyPr>
            <a:normAutofit fontScale="90000"/>
          </a:bodyPr>
          <a:lstStyle/>
          <a:p>
            <a:r>
              <a:rPr lang="nb-NO" sz="2400" b="1" u="sng" dirty="0">
                <a:latin typeface="Arial" pitchFamily="34" charset="0"/>
                <a:cs typeface="Arial" pitchFamily="34" charset="0"/>
              </a:rPr>
              <a:t/>
            </a:r>
            <a:br>
              <a:rPr lang="nb-NO" sz="2400" b="1" u="sng" dirty="0">
                <a:latin typeface="Arial" pitchFamily="34" charset="0"/>
                <a:cs typeface="Arial" pitchFamily="34" charset="0"/>
              </a:rPr>
            </a:br>
            <a:r>
              <a:rPr lang="nb-NO" b="1" u="sng" dirty="0" smtClean="0"/>
              <a:t/>
            </a:r>
            <a:br>
              <a:rPr lang="nb-NO" b="1" u="sng" dirty="0" smtClean="0"/>
            </a:br>
            <a:r>
              <a:rPr lang="nb-NO" b="1" u="sng" dirty="0"/>
              <a:t>Dagens AFP ordning er forbedret</a:t>
            </a:r>
            <a:r>
              <a:rPr lang="nb-NO" dirty="0"/>
              <a:t/>
            </a:r>
            <a:br>
              <a:rPr lang="nb-NO" dirty="0"/>
            </a:br>
            <a:r>
              <a:rPr lang="nb-NO" sz="2025" b="1" dirty="0"/>
              <a:t/>
            </a:r>
            <a:br>
              <a:rPr lang="nb-NO" sz="2025" b="1" dirty="0"/>
            </a:br>
            <a:r>
              <a:rPr lang="nb-NO" sz="2025" dirty="0"/>
              <a:t/>
            </a:r>
            <a:br>
              <a:rPr lang="nb-NO" sz="2025" dirty="0"/>
            </a:br>
            <a:endParaRPr lang="nb-NO" sz="165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4294967295"/>
          </p:nvPr>
        </p:nvSpPr>
        <p:spPr>
          <a:xfrm>
            <a:off x="3486150" y="5624514"/>
            <a:ext cx="2171700" cy="273844"/>
          </a:xfrm>
          <a:prstGeom prst="rect">
            <a:avLst/>
          </a:prstGeom>
        </p:spPr>
        <p:txBody>
          <a:bodyPr/>
          <a:lstStyle/>
          <a:p>
            <a:pPr defTabSz="342900"/>
            <a:endParaRPr lang="nb-NO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486439" y="2580532"/>
            <a:ext cx="8365166" cy="2574929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b="0" dirty="0"/>
              <a:t>Mange av de som i dag faller </a:t>
            </a:r>
            <a:r>
              <a:rPr lang="nb-NO" sz="2400" b="0" dirty="0" smtClean="0"/>
              <a:t>ut, er </a:t>
            </a:r>
            <a:r>
              <a:rPr lang="nb-NO" sz="2400" b="0" dirty="0"/>
              <a:t>fordi de er blitt syke eller rammet av nedbemanning på slutten av yrkeslivet, vil nå få AFP. </a:t>
            </a:r>
            <a:r>
              <a:rPr lang="nb-NO" sz="2400" b="0" dirty="0" smtClean="0"/>
              <a:t>(</a:t>
            </a:r>
            <a:r>
              <a:rPr lang="nb-NO" sz="2400" b="0" dirty="0"/>
              <a:t>sykefravær de siste 3 år fra 52 til </a:t>
            </a:r>
            <a:r>
              <a:rPr lang="nb-NO" sz="2400" b="0" u="sng" dirty="0"/>
              <a:t>104 uker</a:t>
            </a:r>
            <a:r>
              <a:rPr lang="nb-NO" sz="2400" b="0" dirty="0"/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sz="2400" b="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b="0" dirty="0"/>
              <a:t>Avbrekk uten grunn siste 3 år fra 26 utvidet med ytterligere 26 uker, ved mottak av sykepenger, </a:t>
            </a:r>
            <a:r>
              <a:rPr lang="nb-NO" sz="2400" b="0" dirty="0" err="1"/>
              <a:t>aap</a:t>
            </a:r>
            <a:r>
              <a:rPr lang="nb-NO" sz="2400" b="0" dirty="0"/>
              <a:t> eller uføretrygd fra NAV.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sz="2400" b="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b="0" dirty="0"/>
              <a:t>Ikke krav til arbeidsplikt i oppsigelsestiden (blir da 62 år, født 1.3.1955 eller senere)</a:t>
            </a:r>
          </a:p>
          <a:p>
            <a:pPr algn="l"/>
            <a:r>
              <a:rPr lang="nb-NO" sz="2400" b="0" dirty="0"/>
              <a:t/>
            </a:r>
            <a:br>
              <a:rPr lang="nb-NO" sz="2400" b="0" dirty="0"/>
            </a:br>
            <a:endParaRPr lang="nb-NO" sz="1650" b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458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69957" y="430306"/>
            <a:ext cx="7464056" cy="760719"/>
          </a:xfrm>
        </p:spPr>
        <p:txBody>
          <a:bodyPr>
            <a:normAutofit fontScale="90000"/>
          </a:bodyPr>
          <a:lstStyle/>
          <a:p>
            <a:r>
              <a:rPr lang="nb-NO" sz="2400" b="1" u="sng" dirty="0">
                <a:latin typeface="Arial" pitchFamily="34" charset="0"/>
                <a:cs typeface="Arial" pitchFamily="34" charset="0"/>
              </a:rPr>
              <a:t/>
            </a:r>
            <a:br>
              <a:rPr lang="nb-NO" sz="2400" b="1" u="sng" dirty="0">
                <a:latin typeface="Arial" pitchFamily="34" charset="0"/>
                <a:cs typeface="Arial" pitchFamily="34" charset="0"/>
              </a:rPr>
            </a:br>
            <a:r>
              <a:rPr lang="nb-NO" b="1" u="sng" dirty="0" smtClean="0"/>
              <a:t/>
            </a:r>
            <a:br>
              <a:rPr lang="nb-NO" b="1" u="sng" dirty="0" smtClean="0"/>
            </a:br>
            <a:r>
              <a:rPr lang="nb-NO" sz="3800" b="1" u="sng" dirty="0"/>
              <a:t>Enighet om målene for en fremtidig AFP</a:t>
            </a:r>
            <a:r>
              <a:rPr lang="nb-NO" b="1" u="sng" dirty="0"/>
              <a:t/>
            </a:r>
            <a:br>
              <a:rPr lang="nb-NO" b="1" u="sng" dirty="0"/>
            </a:br>
            <a:r>
              <a:rPr lang="nb-NO" dirty="0"/>
              <a:t/>
            </a:r>
            <a:br>
              <a:rPr lang="nb-NO" dirty="0"/>
            </a:br>
            <a:r>
              <a:rPr lang="nb-NO" sz="2025" b="1" dirty="0"/>
              <a:t/>
            </a:r>
            <a:br>
              <a:rPr lang="nb-NO" sz="2025" b="1" dirty="0"/>
            </a:br>
            <a:r>
              <a:rPr lang="nb-NO" sz="2025" dirty="0"/>
              <a:t/>
            </a:r>
            <a:br>
              <a:rPr lang="nb-NO" sz="2025" dirty="0"/>
            </a:br>
            <a:endParaRPr lang="nb-NO" sz="165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4294967295"/>
          </p:nvPr>
        </p:nvSpPr>
        <p:spPr>
          <a:xfrm>
            <a:off x="3486150" y="5624514"/>
            <a:ext cx="2171700" cy="273844"/>
          </a:xfrm>
          <a:prstGeom prst="rect">
            <a:avLst/>
          </a:prstGeom>
        </p:spPr>
        <p:txBody>
          <a:bodyPr/>
          <a:lstStyle/>
          <a:p>
            <a:pPr defTabSz="342900"/>
            <a:endParaRPr lang="nb-NO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478464" y="1299350"/>
            <a:ext cx="8365166" cy="3636335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b="0" dirty="0"/>
              <a:t>Dagens AFP videreføres i en lang overgangsperiode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b="0" dirty="0"/>
              <a:t>Ny utredning, ferdig </a:t>
            </a:r>
            <a:r>
              <a:rPr lang="nb-NO" sz="2400" b="0" dirty="0" smtClean="0"/>
              <a:t>høsten 2019 </a:t>
            </a:r>
            <a:r>
              <a:rPr lang="nb-NO" sz="2400" b="0" dirty="0"/>
              <a:t>&gt; </a:t>
            </a:r>
            <a:r>
              <a:rPr lang="nb-NO" sz="2400" b="0" dirty="0" smtClean="0"/>
              <a:t>Uravstemning før oppgjøret i 2020.</a:t>
            </a:r>
            <a:endParaRPr lang="nb-NO" sz="2400" b="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b="0" dirty="0"/>
              <a:t>Fokus på sykdom og konkurs hos arbeidsgiver.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b="0" dirty="0"/>
              <a:t>En ny ordning fases inn, som tetter alle hull.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b="0" dirty="0"/>
              <a:t>Mer enn dobbelt så mange vil få rett til AFP med ny ordning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b="0" dirty="0"/>
              <a:t>Særlig yngre arbeidstagere vil nyte godt av den nye ordningen.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b="0" dirty="0"/>
              <a:t>AFP vil bli mer forutsigbar, og vil gi større trygghet for fremtidig pensjon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b="0" dirty="0"/>
              <a:t>Med den nye AFP vil du med full opptjening få om lag samme nivå på AFP som i dag</a:t>
            </a:r>
          </a:p>
          <a:p>
            <a:pPr algn="l"/>
            <a:endParaRPr lang="nb-NO" sz="1650" b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549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7314" y="555542"/>
            <a:ext cx="7304568" cy="607787"/>
          </a:xfrm>
        </p:spPr>
        <p:txBody>
          <a:bodyPr>
            <a:normAutofit fontScale="90000"/>
          </a:bodyPr>
          <a:lstStyle/>
          <a:p>
            <a:r>
              <a:rPr lang="nb-NO" sz="2400" b="1" u="sng" dirty="0">
                <a:latin typeface="Arial" pitchFamily="34" charset="0"/>
                <a:cs typeface="Arial" pitchFamily="34" charset="0"/>
              </a:rPr>
              <a:t/>
            </a:r>
            <a:br>
              <a:rPr lang="nb-NO" sz="2400" b="1" u="sng" dirty="0">
                <a:latin typeface="Arial" pitchFamily="34" charset="0"/>
                <a:cs typeface="Arial" pitchFamily="34" charset="0"/>
              </a:rPr>
            </a:br>
            <a:r>
              <a:rPr lang="nb-NO" b="1" u="sng" dirty="0" smtClean="0"/>
              <a:t/>
            </a:r>
            <a:br>
              <a:rPr lang="nb-NO" b="1" u="sng" dirty="0" smtClean="0"/>
            </a:br>
            <a:r>
              <a:rPr lang="nb-NO" b="1" u="sng" dirty="0"/>
              <a:t>Enighet om målene for en fremtidig </a:t>
            </a:r>
            <a:r>
              <a:rPr lang="nb-NO" b="1" u="sng" dirty="0" smtClean="0"/>
              <a:t>AFP </a:t>
            </a:r>
            <a:r>
              <a:rPr lang="nb-NO" sz="1200" b="1" u="sng" dirty="0"/>
              <a:t>forts</a:t>
            </a:r>
            <a:br>
              <a:rPr lang="nb-NO" sz="1200" b="1" u="sng" dirty="0"/>
            </a:br>
            <a:r>
              <a:rPr lang="nb-NO" dirty="0"/>
              <a:t/>
            </a:r>
            <a:br>
              <a:rPr lang="nb-NO" dirty="0"/>
            </a:br>
            <a:r>
              <a:rPr lang="nb-NO" sz="2025" b="1" dirty="0"/>
              <a:t/>
            </a:r>
            <a:br>
              <a:rPr lang="nb-NO" sz="2025" b="1" dirty="0"/>
            </a:br>
            <a:endParaRPr lang="nb-NO" sz="165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4294967295"/>
          </p:nvPr>
        </p:nvSpPr>
        <p:spPr>
          <a:xfrm>
            <a:off x="3486150" y="5624514"/>
            <a:ext cx="2171700" cy="273844"/>
          </a:xfrm>
          <a:prstGeom prst="rect">
            <a:avLst/>
          </a:prstGeom>
        </p:spPr>
        <p:txBody>
          <a:bodyPr/>
          <a:lstStyle/>
          <a:p>
            <a:pPr defTabSz="342900"/>
            <a:endParaRPr lang="nb-NO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478464" y="1814180"/>
            <a:ext cx="8365166" cy="3636335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b="0" dirty="0"/>
              <a:t>Ny AFP fortsatt en kvalifiseringsordning, men utbetalingen skal være etter hvor mange år en har hatt i en AFP bedrift.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b="0" dirty="0"/>
              <a:t>Eks: 17/40 gir 42,5% av full AFP dersom man er kvalifisert på 62 års dagen.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b="0" u="sng" dirty="0"/>
              <a:t>Utredningen skal se på muligheten for på sikt å endre fra kvalifisering til opptjeningsordning.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b="0" u="sng" dirty="0"/>
              <a:t>Eks: 17/40 gir 42,5% av full AFP uavhengig av hvor du er ansatt på 62 års dagen. (Argument for organisering, hotell, restaurant mv.)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sz="2400" b="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b="0" dirty="0"/>
              <a:t>Vurdere om AFP legges om til en ordning der det er bedre sammenheng mellom antall år i en AFP-bedrift og hvor stor pensjonen blir, uansett når disse årene var. (erstatte helt eller delvis 7/9 og 3 siste år før 62 år.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sz="2400" b="0" dirty="0"/>
          </a:p>
          <a:p>
            <a:pPr algn="l"/>
            <a:endParaRPr lang="nb-NO" sz="1650" b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142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57325" y="265167"/>
            <a:ext cx="6229350" cy="688970"/>
          </a:xfrm>
        </p:spPr>
        <p:txBody>
          <a:bodyPr>
            <a:normAutofit fontScale="90000"/>
          </a:bodyPr>
          <a:lstStyle/>
          <a:p>
            <a:r>
              <a:rPr lang="nb-NO" sz="2400" b="1" u="sng" dirty="0">
                <a:latin typeface="Arial" pitchFamily="34" charset="0"/>
                <a:cs typeface="Arial" pitchFamily="34" charset="0"/>
              </a:rPr>
              <a:t/>
            </a:r>
            <a:br>
              <a:rPr lang="nb-NO" sz="2400" b="1" u="sng" dirty="0">
                <a:latin typeface="Arial" pitchFamily="34" charset="0"/>
                <a:cs typeface="Arial" pitchFamily="34" charset="0"/>
              </a:rPr>
            </a:br>
            <a:r>
              <a:rPr lang="nb-NO" b="1" u="sng" dirty="0" smtClean="0"/>
              <a:t/>
            </a:r>
            <a:br>
              <a:rPr lang="nb-NO" b="1" u="sng" dirty="0" smtClean="0"/>
            </a:br>
            <a:r>
              <a:rPr lang="nb-NO" b="1" u="sng" dirty="0" smtClean="0"/>
              <a:t>Ny ordning for sliterne</a:t>
            </a:r>
            <a:r>
              <a:rPr lang="nb-NO" dirty="0"/>
              <a:t/>
            </a:r>
            <a:br>
              <a:rPr lang="nb-NO" dirty="0"/>
            </a:br>
            <a:r>
              <a:rPr lang="nb-NO" sz="2025" b="1" dirty="0"/>
              <a:t/>
            </a:r>
            <a:br>
              <a:rPr lang="nb-NO" sz="2025" b="1" dirty="0"/>
            </a:br>
            <a:r>
              <a:rPr lang="nb-NO" sz="2025" dirty="0"/>
              <a:t/>
            </a:r>
            <a:br>
              <a:rPr lang="nb-NO" sz="2025" dirty="0"/>
            </a:br>
            <a:endParaRPr lang="nb-NO" sz="165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486439" y="1243394"/>
            <a:ext cx="8365166" cy="4842360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b="0" dirty="0"/>
              <a:t>LAJ virker sterkere enn antatt.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b="0" dirty="0"/>
              <a:t>Derfor har LO sikret en ekstra ytelse til de som ikke har muligheter eller helse til å stå lenge i arbeid.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b="0" dirty="0" smtClean="0"/>
              <a:t>Du må ha fått innvilget AFP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b="0" u="sng" dirty="0" smtClean="0"/>
              <a:t>Gjennomsnittet av samlet inntekt de siste 3 år må ikke overstige 7,1 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b="0" dirty="0" smtClean="0"/>
              <a:t>Minimum hatt 20 år med inntekt over 1 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b="0" dirty="0" smtClean="0"/>
              <a:t>Maks inntekt ved siden av er kr.15.000 pr år.</a:t>
            </a:r>
            <a:r>
              <a:rPr lang="nb-NO" sz="2400" b="0" u="sng" dirty="0"/>
              <a:t> </a:t>
            </a:r>
            <a:endParaRPr lang="nb-NO" sz="2400" b="0" u="sng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b="0" u="sng" dirty="0" smtClean="0"/>
              <a:t>Kan </a:t>
            </a:r>
            <a:r>
              <a:rPr lang="nb-NO" sz="2400" b="0" u="sng" dirty="0"/>
              <a:t>ikke samtidig </a:t>
            </a:r>
            <a:r>
              <a:rPr lang="nb-NO" sz="2400" b="0" dirty="0"/>
              <a:t>ha sykepenger, </a:t>
            </a:r>
            <a:r>
              <a:rPr lang="nb-NO" sz="2400" b="0" dirty="0" err="1"/>
              <a:t>aap</a:t>
            </a:r>
            <a:r>
              <a:rPr lang="nb-NO" sz="2400" b="0" dirty="0"/>
              <a:t>, dagpenger ol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b="0" dirty="0" smtClean="0"/>
              <a:t>Tilbakevirkende kraft fra 1.1.2019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b="0" dirty="0" smtClean="0"/>
              <a:t>Finansieres </a:t>
            </a:r>
            <a:r>
              <a:rPr lang="nb-NO" sz="2400" b="0" dirty="0"/>
              <a:t>av sluttvederlagsordningen, som avvikles</a:t>
            </a:r>
            <a:r>
              <a:rPr lang="nb-NO" sz="2400" b="0" dirty="0" smtClean="0"/>
              <a:t>.</a:t>
            </a:r>
            <a:endParaRPr lang="nb-NO" sz="2400" b="0" dirty="0"/>
          </a:p>
        </p:txBody>
      </p:sp>
    </p:spTree>
    <p:extLst>
      <p:ext uri="{BB962C8B-B14F-4D97-AF65-F5344CB8AC3E}">
        <p14:creationId xmlns:p14="http://schemas.microsoft.com/office/powerpoint/2010/main" val="2562524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57325" y="265167"/>
            <a:ext cx="6229350" cy="688970"/>
          </a:xfrm>
        </p:spPr>
        <p:txBody>
          <a:bodyPr>
            <a:normAutofit fontScale="90000"/>
          </a:bodyPr>
          <a:lstStyle/>
          <a:p>
            <a:r>
              <a:rPr lang="nb-NO" sz="2400" b="1" u="sng" dirty="0">
                <a:latin typeface="Arial" pitchFamily="34" charset="0"/>
                <a:cs typeface="Arial" pitchFamily="34" charset="0"/>
              </a:rPr>
              <a:t/>
            </a:r>
            <a:br>
              <a:rPr lang="nb-NO" sz="2400" b="1" u="sng" dirty="0">
                <a:latin typeface="Arial" pitchFamily="34" charset="0"/>
                <a:cs typeface="Arial" pitchFamily="34" charset="0"/>
              </a:rPr>
            </a:br>
            <a:r>
              <a:rPr lang="nb-NO" b="1" u="sng" dirty="0" smtClean="0"/>
              <a:t/>
            </a:r>
            <a:br>
              <a:rPr lang="nb-NO" b="1" u="sng" dirty="0" smtClean="0"/>
            </a:br>
            <a:r>
              <a:rPr lang="nb-NO" b="1" u="sng" dirty="0" smtClean="0"/>
              <a:t>Ny ordning for sliterne </a:t>
            </a:r>
            <a:r>
              <a:rPr lang="nb-NO" sz="1300" b="1" u="sng" dirty="0" smtClean="0"/>
              <a:t>forts</a:t>
            </a:r>
            <a:r>
              <a:rPr lang="nb-NO" b="1" u="sng" dirty="0" smtClean="0"/>
              <a:t>.</a:t>
            </a:r>
            <a:r>
              <a:rPr lang="nb-NO" dirty="0"/>
              <a:t/>
            </a:r>
            <a:br>
              <a:rPr lang="nb-NO" dirty="0"/>
            </a:br>
            <a:r>
              <a:rPr lang="nb-NO" sz="2025" b="1" dirty="0"/>
              <a:t/>
            </a:r>
            <a:br>
              <a:rPr lang="nb-NO" sz="2025" b="1" dirty="0"/>
            </a:br>
            <a:r>
              <a:rPr lang="nb-NO" sz="2025" dirty="0"/>
              <a:t/>
            </a:r>
            <a:br>
              <a:rPr lang="nb-NO" sz="2025" dirty="0"/>
            </a:br>
            <a:endParaRPr lang="nb-NO" sz="165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486439" y="1206393"/>
            <a:ext cx="8365166" cy="5432612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nb-NO" sz="2400" b="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b="0" dirty="0" smtClean="0"/>
              <a:t>Når </a:t>
            </a:r>
            <a:r>
              <a:rPr lang="nb-NO" sz="2400" b="0" dirty="0"/>
              <a:t>den er fullt innfaset vil den </a:t>
            </a:r>
            <a:r>
              <a:rPr lang="nb-NO" sz="2400" b="0" dirty="0" smtClean="0"/>
              <a:t>gi: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sz="2400" b="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700" dirty="0" smtClean="0"/>
              <a:t>Avgang på 62 </a:t>
            </a:r>
            <a:r>
              <a:rPr lang="nb-NO" sz="2700" b="0" dirty="0" smtClean="0"/>
              <a:t> </a:t>
            </a:r>
            <a:r>
              <a:rPr lang="nb-NO" sz="2700" b="0" dirty="0"/>
              <a:t>om lag kr.25.000 (1/4 G) ekstra i året frem til fylte 80 år</a:t>
            </a:r>
            <a:r>
              <a:rPr lang="nb-NO" sz="2700" b="0" dirty="0" smtClean="0"/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700" dirty="0"/>
              <a:t>Avgang på </a:t>
            </a:r>
            <a:r>
              <a:rPr lang="nb-NO" sz="2700" dirty="0" smtClean="0"/>
              <a:t>63  </a:t>
            </a:r>
            <a:r>
              <a:rPr lang="nb-NO" sz="2700" dirty="0"/>
              <a:t>om lag </a:t>
            </a:r>
            <a:r>
              <a:rPr lang="nb-NO" sz="2700" dirty="0" smtClean="0"/>
              <a:t>kr.16.700 2/3 av full ytelse </a:t>
            </a:r>
            <a:r>
              <a:rPr lang="nb-NO" sz="2700" dirty="0"/>
              <a:t>ekstra i året frem til fylte 80 år</a:t>
            </a:r>
            <a:r>
              <a:rPr lang="nb-NO" sz="2700" dirty="0" smtClean="0"/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700" dirty="0"/>
              <a:t>Avgang på </a:t>
            </a:r>
            <a:r>
              <a:rPr lang="nb-NO" sz="2700" dirty="0" smtClean="0"/>
              <a:t>64  </a:t>
            </a:r>
            <a:r>
              <a:rPr lang="nb-NO" sz="2700" dirty="0"/>
              <a:t>om lag </a:t>
            </a:r>
            <a:r>
              <a:rPr lang="nb-NO" sz="2700" dirty="0" smtClean="0"/>
              <a:t>kr.  8.400 1/3 </a:t>
            </a:r>
            <a:r>
              <a:rPr lang="nb-NO" sz="2700" dirty="0"/>
              <a:t>av full ytelse ekstra i året frem til fylte 80 år.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b-NO" sz="27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700" dirty="0" smtClean="0"/>
              <a:t>Født 1957 1/7 av det ovennevnte gir kr 288 pr </a:t>
            </a:r>
            <a:r>
              <a:rPr lang="nb-NO" sz="2700" dirty="0" err="1" smtClean="0"/>
              <a:t>mnd</a:t>
            </a:r>
            <a:r>
              <a:rPr lang="nb-NO" sz="2700" dirty="0" smtClean="0"/>
              <a:t> før skatt.</a:t>
            </a:r>
            <a:endParaRPr lang="nb-NO" sz="27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b-NO" sz="1400" b="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sz="2400" b="0" u="sng" dirty="0" smtClean="0"/>
          </a:p>
          <a:p>
            <a:pPr algn="l"/>
            <a:endParaRPr lang="nb-NO" sz="2400" b="0" dirty="0">
              <a:solidFill>
                <a:srgbClr val="C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sz="1650" b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334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68570" y="557310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800" smtClean="0"/>
              <a:t> </a:t>
            </a:r>
            <a:endParaRPr lang="nb-NO" sz="1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68570" y="932279"/>
            <a:ext cx="7772400" cy="2681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b-NO" sz="1800" dirty="0"/>
          </a:p>
          <a:p>
            <a:endParaRPr lang="nb-NO" sz="3600" dirty="0" smtClean="0"/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nb-NO" sz="3600" dirty="0" smtClean="0"/>
          </a:p>
          <a:p>
            <a:r>
              <a:rPr lang="nb-NO" sz="3600" dirty="0" smtClean="0"/>
              <a:t> </a:t>
            </a:r>
            <a:endParaRPr lang="nb-NO" sz="3600" dirty="0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690490" y="1196340"/>
            <a:ext cx="7772400" cy="3146415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Tjenestepensjon:</a:t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Innskuddspensjon</a:t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5152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96353" y="2057400"/>
            <a:ext cx="6858000" cy="596002"/>
          </a:xfrm>
        </p:spPr>
        <p:txBody>
          <a:bodyPr>
            <a:normAutofit fontScale="90000"/>
          </a:bodyPr>
          <a:lstStyle/>
          <a:p>
            <a:r>
              <a:rPr lang="nb-NO" sz="3000" b="1" dirty="0" smtClean="0">
                <a:solidFill>
                  <a:srgbClr val="FF0000"/>
                </a:solidFill>
              </a:rPr>
              <a:t>Pensjonstelefonen</a:t>
            </a:r>
            <a:r>
              <a:rPr lang="nb-NO" sz="3000" b="1" dirty="0" smtClean="0"/>
              <a:t/>
            </a:r>
            <a:br>
              <a:rPr lang="nb-NO" sz="3000" b="1" dirty="0" smtClean="0"/>
            </a:br>
            <a:r>
              <a:rPr lang="nb-NO" sz="1600" b="1" dirty="0" smtClean="0"/>
              <a:t>Ny medlemsfordel</a:t>
            </a:r>
            <a:endParaRPr lang="nb-NO" sz="1600" b="1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43000" y="3069096"/>
            <a:ext cx="6858000" cy="1241822"/>
          </a:xfrm>
        </p:spPr>
        <p:txBody>
          <a:bodyPr>
            <a:normAutofit fontScale="55000" lnSpcReduction="20000"/>
          </a:bodyPr>
          <a:lstStyle/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nb-NO" dirty="0" smtClean="0"/>
              <a:t>For </a:t>
            </a:r>
            <a:r>
              <a:rPr lang="nb-NO" u="sng" dirty="0" smtClean="0"/>
              <a:t>alle</a:t>
            </a:r>
            <a:r>
              <a:rPr lang="nb-NO" dirty="0" smtClean="0"/>
              <a:t> medlemmer i </a:t>
            </a:r>
            <a:r>
              <a:rPr lang="nb-NO" dirty="0"/>
              <a:t>I</a:t>
            </a:r>
            <a:r>
              <a:rPr lang="nb-NO" dirty="0" smtClean="0"/>
              <a:t>ndustri Energi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nb-NO" dirty="0" smtClean="0"/>
              <a:t>Fast dag i uken.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nb-NO" u="sng" dirty="0" smtClean="0"/>
              <a:t>Eksklusivt</a:t>
            </a:r>
            <a:r>
              <a:rPr lang="nb-NO" dirty="0" smtClean="0"/>
              <a:t> for Industri Energi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nb-NO" dirty="0" smtClean="0"/>
              <a:t>Lanseres våren 2019</a:t>
            </a:r>
            <a:endParaRPr lang="nb-NO" dirty="0"/>
          </a:p>
        </p:txBody>
      </p:sp>
      <p:pic>
        <p:nvPicPr>
          <p:cNvPr id="4" name="Bilde 3" descr="File:RWBA Fernsprecher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558" y="1009149"/>
            <a:ext cx="1048251" cy="1048251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0" y="1020795"/>
            <a:ext cx="9144000" cy="1200329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 sz="7200" spc="450" dirty="0">
                <a:solidFill>
                  <a:srgbClr val="00CC9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TREDJEPART AS</a:t>
            </a:r>
          </a:p>
        </p:txBody>
      </p:sp>
    </p:spTree>
    <p:extLst>
      <p:ext uri="{BB962C8B-B14F-4D97-AF65-F5344CB8AC3E}">
        <p14:creationId xmlns:p14="http://schemas.microsoft.com/office/powerpoint/2010/main" val="394155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501584" y="315973"/>
            <a:ext cx="6172200" cy="469271"/>
          </a:xfrm>
        </p:spPr>
        <p:txBody>
          <a:bodyPr>
            <a:normAutofit fontScale="90000"/>
          </a:bodyPr>
          <a:lstStyle/>
          <a:p>
            <a:r>
              <a:rPr lang="nb-NO" sz="2400" dirty="0"/>
              <a:t>Innskuddspensjon</a:t>
            </a:r>
            <a:br>
              <a:rPr lang="nb-NO" sz="2400" dirty="0"/>
            </a:br>
            <a:r>
              <a:rPr lang="nb-NO" sz="975" dirty="0"/>
              <a:t>Folketrygden gir ikke opptjening for lønn over 7,1 G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" t="2157"/>
          <a:stretch/>
        </p:blipFill>
        <p:spPr bwMode="auto">
          <a:xfrm>
            <a:off x="1501584" y="2343310"/>
            <a:ext cx="6156516" cy="2486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Sylinder 4"/>
          <p:cNvSpPr txBox="1"/>
          <p:nvPr/>
        </p:nvSpPr>
        <p:spPr>
          <a:xfrm>
            <a:off x="464970" y="1874926"/>
            <a:ext cx="3130846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b="1" dirty="0"/>
              <a:t>Innskuddsgrenser:</a:t>
            </a:r>
          </a:p>
          <a:p>
            <a:endParaRPr lang="nb-NO" sz="1050" b="1" dirty="0"/>
          </a:p>
          <a:p>
            <a:r>
              <a:rPr lang="nb-NO" sz="1050" b="1" dirty="0"/>
              <a:t>Lovens </a:t>
            </a:r>
            <a:r>
              <a:rPr lang="nb-NO" sz="1050" b="1" dirty="0" smtClean="0"/>
              <a:t>minimum     OTP    </a:t>
            </a:r>
            <a:r>
              <a:rPr lang="nb-NO" sz="1050" b="1" dirty="0"/>
              <a:t>2 %  </a:t>
            </a:r>
            <a:r>
              <a:rPr lang="nb-NO" sz="1050" b="1" dirty="0" smtClean="0"/>
              <a:t>      fra 1 til 12 G     </a:t>
            </a:r>
            <a:endParaRPr lang="nb-NO" sz="1050" b="1" dirty="0"/>
          </a:p>
          <a:p>
            <a:endParaRPr lang="nb-NO" sz="1050" b="1" dirty="0"/>
          </a:p>
          <a:p>
            <a:r>
              <a:rPr lang="nb-NO" sz="1050" b="1" dirty="0" smtClean="0"/>
              <a:t>Lovens maksimum     	   7 %       fra 0 til 7,1 </a:t>
            </a:r>
            <a:r>
              <a:rPr lang="nb-NO" sz="1050" b="1" dirty="0"/>
              <a:t>G</a:t>
            </a:r>
          </a:p>
          <a:p>
            <a:r>
              <a:rPr lang="nb-NO" sz="1050" b="1" dirty="0"/>
              <a:t>           		</a:t>
            </a:r>
            <a:r>
              <a:rPr lang="nb-NO" sz="1050" b="1" dirty="0" smtClean="0"/>
              <a:t>                  25,1%   fra 7,1 til 12 G</a:t>
            </a:r>
          </a:p>
          <a:p>
            <a:endParaRPr lang="nb-NO" sz="1050" b="1" dirty="0"/>
          </a:p>
          <a:p>
            <a:r>
              <a:rPr lang="nb-NO" sz="1050" b="1" dirty="0"/>
              <a:t>På </a:t>
            </a:r>
            <a:r>
              <a:rPr lang="nb-NO" sz="1050" b="1" dirty="0" smtClean="0"/>
              <a:t>Flyt			    3 </a:t>
            </a:r>
            <a:r>
              <a:rPr lang="nb-NO" sz="1050" b="1" dirty="0"/>
              <a:t>%   </a:t>
            </a:r>
            <a:r>
              <a:rPr lang="nb-NO" sz="1050" b="1" dirty="0" smtClean="0"/>
              <a:t>   fra </a:t>
            </a:r>
            <a:r>
              <a:rPr lang="nb-NO" sz="1050" b="1" dirty="0"/>
              <a:t>0 til 7,1 G</a:t>
            </a:r>
          </a:p>
          <a:p>
            <a:r>
              <a:rPr lang="nb-NO" sz="1050" b="1" dirty="0"/>
              <a:t>           		                  </a:t>
            </a:r>
            <a:r>
              <a:rPr lang="nb-NO" sz="1050" b="1" dirty="0" smtClean="0"/>
              <a:t>15 %     fra </a:t>
            </a:r>
            <a:r>
              <a:rPr lang="nb-NO" sz="1050" b="1" dirty="0"/>
              <a:t>7,1 til 12 G</a:t>
            </a:r>
          </a:p>
          <a:p>
            <a:endParaRPr lang="nb-NO" sz="1050" b="1" dirty="0"/>
          </a:p>
          <a:p>
            <a:endParaRPr lang="nb-NO" sz="750" b="1" dirty="0"/>
          </a:p>
        </p:txBody>
      </p:sp>
      <p:sp>
        <p:nvSpPr>
          <p:cNvPr id="6" name="TekstSylinder 5"/>
          <p:cNvSpPr txBox="1"/>
          <p:nvPr/>
        </p:nvSpPr>
        <p:spPr>
          <a:xfrm>
            <a:off x="1818109" y="4909706"/>
            <a:ext cx="6112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solidFill>
                  <a:srgbClr val="00B050"/>
                </a:solidFill>
              </a:rPr>
              <a:t>1.Kr</a:t>
            </a:r>
            <a:r>
              <a:rPr lang="nb-NO" sz="900" dirty="0"/>
              <a:t>      (1G)                                       </a:t>
            </a:r>
            <a:r>
              <a:rPr lang="nb-NO" sz="900" dirty="0">
                <a:solidFill>
                  <a:srgbClr val="FF0000"/>
                </a:solidFill>
              </a:rPr>
              <a:t>7,1G</a:t>
            </a:r>
            <a:r>
              <a:rPr lang="nb-NO" sz="900" dirty="0"/>
              <a:t>                                12 G</a:t>
            </a:r>
          </a:p>
        </p:txBody>
      </p:sp>
      <p:sp>
        <p:nvSpPr>
          <p:cNvPr id="9" name="Plassholder for innhold 2"/>
          <p:cNvSpPr txBox="1">
            <a:spLocks/>
          </p:cNvSpPr>
          <p:nvPr/>
        </p:nvSpPr>
        <p:spPr>
          <a:xfrm>
            <a:off x="1275835" y="5197501"/>
            <a:ext cx="6051884" cy="7269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b-NO" sz="1500" dirty="0"/>
          </a:p>
          <a:p>
            <a:r>
              <a:rPr lang="nb-NO" sz="1500" dirty="0">
                <a:solidFill>
                  <a:srgbClr val="FF0000"/>
                </a:solidFill>
              </a:rPr>
              <a:t>Albert Einstein:</a:t>
            </a:r>
            <a:br>
              <a:rPr lang="nb-NO" sz="1500" dirty="0">
                <a:solidFill>
                  <a:srgbClr val="FF0000"/>
                </a:solidFill>
              </a:rPr>
            </a:br>
            <a:r>
              <a:rPr lang="nb-NO" sz="1500" dirty="0">
                <a:solidFill>
                  <a:srgbClr val="FF0000"/>
                </a:solidFill>
              </a:rPr>
              <a:t>Den sterkeste kraft i universet er renters rente. </a:t>
            </a:r>
          </a:p>
          <a:p>
            <a:endParaRPr lang="nb-NO" sz="1500" dirty="0"/>
          </a:p>
        </p:txBody>
      </p:sp>
      <p:sp>
        <p:nvSpPr>
          <p:cNvPr id="3" name="TekstSylinder 2"/>
          <p:cNvSpPr txBox="1"/>
          <p:nvPr/>
        </p:nvSpPr>
        <p:spPr>
          <a:xfrm>
            <a:off x="6277944" y="2576775"/>
            <a:ext cx="2641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smtClean="0"/>
              <a:t>Pensjonsuttak helt eller delvis fra 62 år </a:t>
            </a:r>
          </a:p>
          <a:p>
            <a:r>
              <a:rPr lang="nb-NO" sz="1200" dirty="0" smtClean="0"/>
              <a:t>og senest ved 75 år </a:t>
            </a:r>
            <a:endParaRPr lang="nb-NO" sz="1200" dirty="0"/>
          </a:p>
        </p:txBody>
      </p:sp>
      <p:sp>
        <p:nvSpPr>
          <p:cNvPr id="8" name="TekstSylinder 7"/>
          <p:cNvSpPr txBox="1"/>
          <p:nvPr/>
        </p:nvSpPr>
        <p:spPr>
          <a:xfrm>
            <a:off x="7327719" y="3618419"/>
            <a:ext cx="1591654" cy="83099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endParaRPr lang="nb-NO" sz="1200" dirty="0" smtClean="0"/>
          </a:p>
          <a:p>
            <a:endParaRPr lang="nb-NO" sz="1200" dirty="0"/>
          </a:p>
          <a:p>
            <a:r>
              <a:rPr lang="nb-NO" sz="1200" u="sng" dirty="0" smtClean="0"/>
              <a:t>Og minst til fylte 77 år.</a:t>
            </a:r>
          </a:p>
          <a:p>
            <a:r>
              <a:rPr lang="nb-NO" sz="1200" dirty="0" smtClean="0"/>
              <a:t> </a:t>
            </a:r>
            <a:endParaRPr lang="nb-NO" sz="1200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464970" y="1022795"/>
            <a:ext cx="54095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smtClean="0"/>
              <a:t>Hvis du slutter (12 </a:t>
            </a:r>
            <a:r>
              <a:rPr lang="nb-NO" sz="1200" dirty="0" err="1" smtClean="0"/>
              <a:t>mnd</a:t>
            </a:r>
            <a:r>
              <a:rPr lang="nb-NO" sz="1200" dirty="0" smtClean="0"/>
              <a:t>) får du pensjonskapitalbevis for opptjent pensjonskapital. </a:t>
            </a:r>
            <a:endParaRPr lang="nb-NO" sz="1200" dirty="0"/>
          </a:p>
        </p:txBody>
      </p:sp>
      <p:cxnSp>
        <p:nvCxnSpPr>
          <p:cNvPr id="11" name="Rett pil 10"/>
          <p:cNvCxnSpPr/>
          <p:nvPr/>
        </p:nvCxnSpPr>
        <p:spPr>
          <a:xfrm>
            <a:off x="2743200" y="1299794"/>
            <a:ext cx="2575560" cy="9709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37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build="allAtOnce" animBg="1"/>
      <p:bldP spid="3" grpId="0"/>
      <p:bldP spid="8" grpId="0" animBg="1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68570" y="557310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800" smtClean="0"/>
              <a:t> </a:t>
            </a:r>
            <a:endParaRPr lang="nb-NO" sz="1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68570" y="932279"/>
            <a:ext cx="7772400" cy="2681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b-NO" sz="1800" dirty="0"/>
          </a:p>
          <a:p>
            <a:endParaRPr lang="nb-NO" sz="3600" dirty="0" smtClean="0"/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nb-NO" sz="3600" dirty="0" smtClean="0"/>
          </a:p>
          <a:p>
            <a:r>
              <a:rPr lang="nb-NO" sz="3600" dirty="0" smtClean="0"/>
              <a:t> </a:t>
            </a:r>
            <a:endParaRPr lang="nb-NO" sz="3600" dirty="0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690490" y="1196340"/>
            <a:ext cx="7772400" cy="3146415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NR området:</a:t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Oversikt over pensjonsordningene</a:t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7339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b="0" dirty="0" smtClean="0"/>
              <a:t>5 pensjonsordninger – 5 ulike regelverk</a:t>
            </a:r>
            <a:endParaRPr lang="nb-NO" sz="2400" b="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63923" y="1144588"/>
            <a:ext cx="7016154" cy="495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647367" y="3356993"/>
            <a:ext cx="1262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/>
              <a:t>PTS</a:t>
            </a:r>
            <a:endParaRPr lang="nb-NO" dirty="0"/>
          </a:p>
        </p:txBody>
      </p:sp>
      <p:sp>
        <p:nvSpPr>
          <p:cNvPr id="9" name="TextBox 8"/>
          <p:cNvSpPr txBox="1"/>
          <p:nvPr/>
        </p:nvSpPr>
        <p:spPr>
          <a:xfrm>
            <a:off x="1514430" y="2420889"/>
            <a:ext cx="1528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 smtClean="0"/>
              <a:t>Tilleggsordning 60-67</a:t>
            </a:r>
            <a:endParaRPr lang="nb-NO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580899" y="1772816"/>
            <a:ext cx="1528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 smtClean="0"/>
              <a:t>”AFP+1G”</a:t>
            </a:r>
            <a:endParaRPr lang="nb-NO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840842" y="3356993"/>
            <a:ext cx="3655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/>
              <a:t>FOLKETRYGDEN</a:t>
            </a:r>
            <a:endParaRPr lang="nb-NO" dirty="0"/>
          </a:p>
        </p:txBody>
      </p:sp>
      <p:sp>
        <p:nvSpPr>
          <p:cNvPr id="12" name="TextBox 11"/>
          <p:cNvSpPr txBox="1"/>
          <p:nvPr/>
        </p:nvSpPr>
        <p:spPr>
          <a:xfrm>
            <a:off x="4239656" y="2420888"/>
            <a:ext cx="3057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 smtClean="0"/>
              <a:t>Tilleggsordning 67 -&gt;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8199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NR Området</a:t>
            </a:r>
            <a:endParaRPr lang="nb-NO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338" y="1600200"/>
            <a:ext cx="660332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Sylinder 2"/>
          <p:cNvSpPr txBox="1"/>
          <p:nvPr/>
        </p:nvSpPr>
        <p:spPr>
          <a:xfrm>
            <a:off x="150973" y="4130040"/>
            <a:ext cx="1094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Endret nå</a:t>
            </a: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156443" y="5128101"/>
            <a:ext cx="1113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Fortsetter</a:t>
            </a:r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145266" y="3292316"/>
            <a:ext cx="1113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Fortsetter</a:t>
            </a:r>
            <a:endParaRPr lang="nb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134089" y="2286476"/>
            <a:ext cx="142866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nb-NO" dirty="0" smtClean="0"/>
              <a:t>Ny fra 2019 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0946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5097"/>
          </a:xfrm>
        </p:spPr>
        <p:txBody>
          <a:bodyPr>
            <a:normAutofit/>
          </a:bodyPr>
          <a:lstStyle/>
          <a:p>
            <a:r>
              <a:rPr lang="nb-NO" sz="2400" dirty="0" smtClean="0"/>
              <a:t>Pensjonspyramiden Land VS NR</a:t>
            </a:r>
            <a:endParaRPr lang="nb-NO" sz="24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18909496"/>
              </p:ext>
            </p:extLst>
          </p:nvPr>
        </p:nvGraphicFramePr>
        <p:xfrm>
          <a:off x="157449" y="2685291"/>
          <a:ext cx="3984602" cy="2116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tel 1"/>
          <p:cNvSpPr txBox="1">
            <a:spLocks/>
          </p:cNvSpPr>
          <p:nvPr/>
        </p:nvSpPr>
        <p:spPr>
          <a:xfrm>
            <a:off x="157447" y="1566505"/>
            <a:ext cx="8053985" cy="785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2400" dirty="0" smtClean="0"/>
              <a:t>                       Land                        VS                                    NR</a:t>
            </a:r>
            <a:endParaRPr lang="nb-NO" sz="24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357576638"/>
              </p:ext>
            </p:extLst>
          </p:nvPr>
        </p:nvGraphicFramePr>
        <p:xfrm>
          <a:off x="4905061" y="2685290"/>
          <a:ext cx="4063326" cy="2165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2634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5097"/>
          </a:xfrm>
        </p:spPr>
        <p:txBody>
          <a:bodyPr>
            <a:normAutofit/>
          </a:bodyPr>
          <a:lstStyle/>
          <a:p>
            <a:r>
              <a:rPr lang="nb-NO" sz="2400" dirty="0" smtClean="0"/>
              <a:t>NR Området</a:t>
            </a:r>
            <a:endParaRPr lang="nb-NO" sz="24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037212538"/>
              </p:ext>
            </p:extLst>
          </p:nvPr>
        </p:nvGraphicFramePr>
        <p:xfrm>
          <a:off x="457200" y="2577714"/>
          <a:ext cx="4063326" cy="2165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kstSylinder 7"/>
          <p:cNvSpPr txBox="1"/>
          <p:nvPr/>
        </p:nvSpPr>
        <p:spPr>
          <a:xfrm>
            <a:off x="2743859" y="5523226"/>
            <a:ext cx="4560094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nb-NO" sz="1400" b="1" dirty="0" smtClean="0">
                <a:solidFill>
                  <a:srgbClr val="FF0000"/>
                </a:solidFill>
              </a:rPr>
              <a:t>NY PTS gir aldersgrense 62 år og AFP fra LO/NHO ordningen</a:t>
            </a:r>
          </a:p>
          <a:p>
            <a:pPr algn="ctr"/>
            <a:r>
              <a:rPr lang="nb-NO" sz="1400" b="1" dirty="0" smtClean="0">
                <a:solidFill>
                  <a:srgbClr val="FF0000"/>
                </a:solidFill>
              </a:rPr>
              <a:t>Stortingsbehandling: høsten 2019</a:t>
            </a:r>
            <a:endParaRPr lang="nb-NO" sz="1400" b="1" dirty="0">
              <a:solidFill>
                <a:srgbClr val="FF0000"/>
              </a:solidFill>
            </a:endParaRPr>
          </a:p>
        </p:txBody>
      </p:sp>
      <p:sp>
        <p:nvSpPr>
          <p:cNvPr id="11" name="TekstSylinder 10"/>
          <p:cNvSpPr txBox="1"/>
          <p:nvPr/>
        </p:nvSpPr>
        <p:spPr>
          <a:xfrm>
            <a:off x="4184734" y="3183294"/>
            <a:ext cx="4502066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nb-NO" sz="1400" dirty="0" smtClean="0"/>
              <a:t>AFP: Vi later som om AFP ordningen fortsatt er som i 2010. </a:t>
            </a:r>
          </a:p>
          <a:p>
            <a:r>
              <a:rPr lang="nb-NO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Beregner AFP etter 2010 reglene tillagt et AFP tillegg + 1 G.</a:t>
            </a:r>
          </a:p>
          <a:p>
            <a:r>
              <a:rPr lang="nb-NO" sz="1400" dirty="0" smtClean="0">
                <a:solidFill>
                  <a:srgbClr val="FF0000"/>
                </a:solidFill>
              </a:rPr>
              <a:t>Fra denne beregnede summen trekker vi i fra PTS og NRT.</a:t>
            </a:r>
            <a:endParaRPr lang="nb-NO" sz="1400" dirty="0">
              <a:solidFill>
                <a:srgbClr val="FF0000"/>
              </a:solidFill>
            </a:endParaRPr>
          </a:p>
          <a:p>
            <a:r>
              <a:rPr lang="nb-NO" sz="1400" dirty="0" smtClean="0"/>
              <a:t>Hvis restbeløp, så er dette gavepensjonsbeløpet (60-67)</a:t>
            </a:r>
            <a:endParaRPr lang="nb-NO" dirty="0"/>
          </a:p>
        </p:txBody>
      </p:sp>
      <p:sp>
        <p:nvSpPr>
          <p:cNvPr id="12" name="TekstSylinder 11"/>
          <p:cNvSpPr txBox="1"/>
          <p:nvPr/>
        </p:nvSpPr>
        <p:spPr>
          <a:xfrm>
            <a:off x="4910097" y="4373649"/>
            <a:ext cx="92313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nb-NO" dirty="0" smtClean="0"/>
              <a:t>Identisk</a:t>
            </a:r>
            <a:endParaRPr lang="nb-NO" dirty="0"/>
          </a:p>
        </p:txBody>
      </p:sp>
      <p:sp>
        <p:nvSpPr>
          <p:cNvPr id="13" name="TekstSylinder 12"/>
          <p:cNvSpPr txBox="1"/>
          <p:nvPr/>
        </p:nvSpPr>
        <p:spPr>
          <a:xfrm>
            <a:off x="4184734" y="2326506"/>
            <a:ext cx="4615879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nb-NO" sz="1400" dirty="0" smtClean="0"/>
              <a:t>TPES: Ytelsespensjonen fra 67 år er nå en fripolise</a:t>
            </a:r>
          </a:p>
          <a:p>
            <a:r>
              <a:rPr lang="nb-NO" sz="1400" dirty="0" smtClean="0"/>
              <a:t>I tillegg innskuddspensjon 3%/15% + kompensasjonsordning.</a:t>
            </a:r>
          </a:p>
          <a:p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406059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NY PTS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dirty="0"/>
              <a:t>årlig opptjening av pensjon i prosent av </a:t>
            </a:r>
            <a:r>
              <a:rPr lang="nb-NO" dirty="0" smtClean="0"/>
              <a:t>lønn: 6,3%&lt;= 12 G</a:t>
            </a:r>
            <a:endParaRPr lang="nb-NO" dirty="0"/>
          </a:p>
          <a:p>
            <a:r>
              <a:rPr lang="nb-NO" dirty="0" smtClean="0"/>
              <a:t>minstekravet </a:t>
            </a:r>
            <a:r>
              <a:rPr lang="nb-NO" dirty="0"/>
              <a:t>til opptjening for rett til pensjon reduseres fra 12,5 år til 3 år</a:t>
            </a:r>
          </a:p>
          <a:p>
            <a:r>
              <a:rPr lang="nb-NO" dirty="0"/>
              <a:t>valgfri oppstart av pensjonsuttak mellom 62 og 70 år</a:t>
            </a:r>
          </a:p>
          <a:p>
            <a:r>
              <a:rPr lang="nb-NO" dirty="0"/>
              <a:t>valgfri utbetalingsperiode mellom 62 og 80 år – utbetalingsperioden kan begrenses til minimum syv år</a:t>
            </a:r>
          </a:p>
          <a:p>
            <a:r>
              <a:rPr lang="nb-NO" dirty="0"/>
              <a:t>nøytrale uttaksregler: Årlig utbetalt pensjon blir høyere jo senere den tas ut, og jo kortere utbetalingsperiode som velges</a:t>
            </a:r>
          </a:p>
          <a:p>
            <a:r>
              <a:rPr lang="nb-NO" dirty="0"/>
              <a:t>det nåværende skillet mellom overordnet og underordnet arbeidstaker fjernes</a:t>
            </a:r>
          </a:p>
          <a:p>
            <a:r>
              <a:rPr lang="nb-NO" dirty="0"/>
              <a:t>sjømannspensjonen kan fritt kombineres med arbeid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7864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5097"/>
          </a:xfrm>
        </p:spPr>
        <p:txBody>
          <a:bodyPr>
            <a:normAutofit/>
          </a:bodyPr>
          <a:lstStyle/>
          <a:p>
            <a:r>
              <a:rPr lang="nb-NO" sz="2400" dirty="0" smtClean="0"/>
              <a:t>Pensjonspyramiden Land VS NR- </a:t>
            </a:r>
            <a:r>
              <a:rPr lang="nb-NO" sz="2400" u="sng" dirty="0" smtClean="0"/>
              <a:t>På sikt</a:t>
            </a:r>
            <a:endParaRPr lang="nb-NO" sz="2400" u="sng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4055961"/>
              </p:ext>
            </p:extLst>
          </p:nvPr>
        </p:nvGraphicFramePr>
        <p:xfrm>
          <a:off x="157449" y="2685291"/>
          <a:ext cx="3984602" cy="2116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tel 1"/>
          <p:cNvSpPr txBox="1">
            <a:spLocks/>
          </p:cNvSpPr>
          <p:nvPr/>
        </p:nvSpPr>
        <p:spPr>
          <a:xfrm>
            <a:off x="157447" y="1566505"/>
            <a:ext cx="8053985" cy="785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2400" dirty="0" smtClean="0"/>
              <a:t>                       Land                        VS                                    NR</a:t>
            </a:r>
            <a:endParaRPr lang="nb-NO" sz="24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44642106"/>
              </p:ext>
            </p:extLst>
          </p:nvPr>
        </p:nvGraphicFramePr>
        <p:xfrm>
          <a:off x="4905061" y="2685290"/>
          <a:ext cx="4063326" cy="2165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Tittel 1"/>
          <p:cNvSpPr txBox="1">
            <a:spLocks/>
          </p:cNvSpPr>
          <p:nvPr/>
        </p:nvSpPr>
        <p:spPr>
          <a:xfrm>
            <a:off x="457200" y="5307875"/>
            <a:ext cx="8229600" cy="785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u="sng" dirty="0" smtClean="0"/>
              <a:t>Overgangsregler for de som er 50 år ved innføring av ny PTS</a:t>
            </a:r>
            <a:endParaRPr lang="nb-NO" sz="2400" u="sng" dirty="0"/>
          </a:p>
        </p:txBody>
      </p:sp>
    </p:spTree>
    <p:extLst>
      <p:ext uri="{BB962C8B-B14F-4D97-AF65-F5344CB8AC3E}">
        <p14:creationId xmlns:p14="http://schemas.microsoft.com/office/powerpoint/2010/main" val="119085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b="0" dirty="0" smtClean="0"/>
              <a:t>Spørsmål?</a:t>
            </a:r>
            <a:endParaRPr lang="nb-NO" b="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5" b="8872"/>
          <a:stretch/>
        </p:blipFill>
        <p:spPr>
          <a:xfrm>
            <a:off x="2771800" y="1282148"/>
            <a:ext cx="4427864" cy="3744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kstSylinder 4"/>
          <p:cNvSpPr txBox="1"/>
          <p:nvPr/>
        </p:nvSpPr>
        <p:spPr>
          <a:xfrm>
            <a:off x="1925706" y="5377504"/>
            <a:ext cx="580458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3600" b="1" dirty="0">
                <a:solidFill>
                  <a:schemeClr val="bg1">
                    <a:lumMod val="50000"/>
                  </a:schemeClr>
                </a:solidFill>
              </a:rPr>
              <a:t>Takk for oppmerksomheten!</a:t>
            </a:r>
          </a:p>
        </p:txBody>
      </p:sp>
    </p:spTree>
    <p:extLst>
      <p:ext uri="{BB962C8B-B14F-4D97-AF65-F5344CB8AC3E}">
        <p14:creationId xmlns:p14="http://schemas.microsoft.com/office/powerpoint/2010/main" val="271817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smtClean="0"/>
              <a:t>Overordnet bør pensjon være:</a:t>
            </a:r>
            <a:endParaRPr lang="nb-NO" sz="3600" dirty="0"/>
          </a:p>
        </p:txBody>
      </p:sp>
      <p:sp>
        <p:nvSpPr>
          <p:cNvPr id="5" name="Undertittel 2"/>
          <p:cNvSpPr txBox="1">
            <a:spLocks/>
          </p:cNvSpPr>
          <p:nvPr/>
        </p:nvSpPr>
        <p:spPr>
          <a:xfrm>
            <a:off x="1268099" y="2587483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b="1" dirty="0" smtClean="0">
                <a:solidFill>
                  <a:srgbClr val="FF0000"/>
                </a:solidFill>
              </a:rPr>
              <a:t>Forståelig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b="1" dirty="0" smtClean="0">
                <a:solidFill>
                  <a:srgbClr val="FF0000"/>
                </a:solidFill>
              </a:rPr>
              <a:t>Forutsigbar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b="1" dirty="0" smtClean="0">
                <a:solidFill>
                  <a:srgbClr val="FF0000"/>
                </a:solidFill>
              </a:rPr>
              <a:t>Til å leve av </a:t>
            </a:r>
          </a:p>
        </p:txBody>
      </p:sp>
    </p:spTree>
    <p:extLst>
      <p:ext uri="{BB962C8B-B14F-4D97-AF65-F5344CB8AC3E}">
        <p14:creationId xmlns:p14="http://schemas.microsoft.com/office/powerpoint/2010/main" val="390008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Pensjonspyramiden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1956852" y="2582343"/>
          <a:ext cx="5346594" cy="2800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kstSylinder 3"/>
          <p:cNvSpPr txBox="1"/>
          <p:nvPr/>
        </p:nvSpPr>
        <p:spPr>
          <a:xfrm>
            <a:off x="6032322" y="2577391"/>
            <a:ext cx="2461123" cy="2377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350" dirty="0"/>
              <a:t>________Fra deg selv</a:t>
            </a:r>
          </a:p>
          <a:p>
            <a:endParaRPr lang="nb-NO" sz="1350" dirty="0"/>
          </a:p>
          <a:p>
            <a:endParaRPr lang="nb-NO" sz="1350" dirty="0"/>
          </a:p>
          <a:p>
            <a:r>
              <a:rPr lang="nb-NO" sz="1350" dirty="0"/>
              <a:t>________Fra jobben</a:t>
            </a:r>
          </a:p>
          <a:p>
            <a:endParaRPr lang="nb-NO" sz="1350" dirty="0"/>
          </a:p>
          <a:p>
            <a:endParaRPr lang="nb-NO" sz="1350" dirty="0"/>
          </a:p>
          <a:p>
            <a:r>
              <a:rPr lang="nb-NO" sz="1350" dirty="0"/>
              <a:t>________Fra jobben  (og staten)</a:t>
            </a:r>
          </a:p>
          <a:p>
            <a:endParaRPr lang="nb-NO" sz="1350" dirty="0"/>
          </a:p>
          <a:p>
            <a:endParaRPr lang="nb-NO" sz="1350" dirty="0"/>
          </a:p>
          <a:p>
            <a:endParaRPr lang="nb-NO" sz="1350" dirty="0"/>
          </a:p>
          <a:p>
            <a:r>
              <a:rPr lang="nb-NO" sz="1350" dirty="0"/>
              <a:t>________Fra Staten</a:t>
            </a:r>
          </a:p>
        </p:txBody>
      </p:sp>
    </p:spTree>
    <p:extLst>
      <p:ext uri="{BB962C8B-B14F-4D97-AF65-F5344CB8AC3E}">
        <p14:creationId xmlns:p14="http://schemas.microsoft.com/office/powerpoint/2010/main" val="317480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 noChangeAspect="1"/>
          </p:cNvGrpSpPr>
          <p:nvPr/>
        </p:nvGrpSpPr>
        <p:grpSpPr bwMode="auto">
          <a:xfrm>
            <a:off x="1284288" y="1247775"/>
            <a:ext cx="6369050" cy="4043363"/>
            <a:chOff x="1109" y="743"/>
            <a:chExt cx="3357" cy="1964"/>
          </a:xfrm>
        </p:grpSpPr>
        <p:sp>
          <p:nvSpPr>
            <p:cNvPr id="4" name="AutoShape 6"/>
            <p:cNvSpPr>
              <a:spLocks noChangeAspect="1" noChangeArrowheads="1" noTextEdit="1"/>
            </p:cNvSpPr>
            <p:nvPr/>
          </p:nvSpPr>
          <p:spPr bwMode="auto">
            <a:xfrm>
              <a:off x="1109" y="743"/>
              <a:ext cx="3357" cy="1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1152" y="768"/>
              <a:ext cx="3262" cy="1914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1514" y="869"/>
              <a:ext cx="2556" cy="1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1514" y="869"/>
              <a:ext cx="2556" cy="1606"/>
            </a:xfrm>
            <a:prstGeom prst="rect">
              <a:avLst/>
            </a:prstGeom>
            <a:noFill/>
            <a:ln w="9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1539" y="869"/>
              <a:ext cx="104" cy="1606"/>
            </a:xfrm>
            <a:prstGeom prst="rect">
              <a:avLst/>
            </a:prstGeom>
            <a:solidFill>
              <a:srgbClr val="0070C0"/>
            </a:solidFill>
            <a:ln w="9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1703" y="869"/>
              <a:ext cx="95" cy="1606"/>
            </a:xfrm>
            <a:prstGeom prst="rect">
              <a:avLst/>
            </a:prstGeom>
            <a:solidFill>
              <a:srgbClr val="0070C0"/>
            </a:solidFill>
            <a:ln w="9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1858" y="869"/>
              <a:ext cx="103" cy="1606"/>
            </a:xfrm>
            <a:prstGeom prst="rect">
              <a:avLst/>
            </a:prstGeom>
            <a:solidFill>
              <a:srgbClr val="0070C0"/>
            </a:solidFill>
            <a:ln w="9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021" y="869"/>
              <a:ext cx="95" cy="1606"/>
            </a:xfrm>
            <a:prstGeom prst="rect">
              <a:avLst/>
            </a:prstGeom>
            <a:solidFill>
              <a:srgbClr val="0070C0"/>
            </a:solidFill>
            <a:ln w="9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2176" y="869"/>
              <a:ext cx="104" cy="1606"/>
            </a:xfrm>
            <a:prstGeom prst="rect">
              <a:avLst/>
            </a:prstGeom>
            <a:solidFill>
              <a:srgbClr val="0070C0"/>
            </a:solidFill>
            <a:ln w="9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2340" y="869"/>
              <a:ext cx="95" cy="1606"/>
            </a:xfrm>
            <a:prstGeom prst="rect">
              <a:avLst/>
            </a:prstGeom>
            <a:solidFill>
              <a:srgbClr val="0070C0"/>
            </a:solidFill>
            <a:ln w="9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2495" y="1031"/>
              <a:ext cx="103" cy="1444"/>
            </a:xfrm>
            <a:prstGeom prst="rect">
              <a:avLst/>
            </a:prstGeom>
            <a:solidFill>
              <a:srgbClr val="0070C0"/>
            </a:solidFill>
            <a:ln w="9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2658" y="1192"/>
              <a:ext cx="104" cy="1283"/>
            </a:xfrm>
            <a:prstGeom prst="rect">
              <a:avLst/>
            </a:prstGeom>
            <a:solidFill>
              <a:srgbClr val="0070C0"/>
            </a:solidFill>
            <a:ln w="9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2822" y="1349"/>
              <a:ext cx="95" cy="1126"/>
            </a:xfrm>
            <a:prstGeom prst="rect">
              <a:avLst/>
            </a:prstGeom>
            <a:solidFill>
              <a:srgbClr val="0070C0"/>
            </a:solidFill>
            <a:ln w="9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2977" y="1510"/>
              <a:ext cx="103" cy="965"/>
            </a:xfrm>
            <a:prstGeom prst="rect">
              <a:avLst/>
            </a:prstGeom>
            <a:solidFill>
              <a:srgbClr val="0070C0"/>
            </a:solidFill>
            <a:ln w="9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3140" y="1672"/>
              <a:ext cx="95" cy="803"/>
            </a:xfrm>
            <a:prstGeom prst="rect">
              <a:avLst/>
            </a:prstGeom>
            <a:solidFill>
              <a:srgbClr val="0070C0"/>
            </a:solidFill>
            <a:ln w="9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9" name="Rectangle 22"/>
            <p:cNvSpPr>
              <a:spLocks noChangeArrowheads="1"/>
            </p:cNvSpPr>
            <p:nvPr/>
          </p:nvSpPr>
          <p:spPr bwMode="auto">
            <a:xfrm>
              <a:off x="3295" y="1834"/>
              <a:ext cx="104" cy="641"/>
            </a:xfrm>
            <a:prstGeom prst="rect">
              <a:avLst/>
            </a:prstGeom>
            <a:solidFill>
              <a:srgbClr val="0070C0"/>
            </a:solidFill>
            <a:ln w="9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0" name="Rectangle 23"/>
            <p:cNvSpPr>
              <a:spLocks noChangeArrowheads="1"/>
            </p:cNvSpPr>
            <p:nvPr/>
          </p:nvSpPr>
          <p:spPr bwMode="auto">
            <a:xfrm>
              <a:off x="3459" y="1995"/>
              <a:ext cx="95" cy="480"/>
            </a:xfrm>
            <a:prstGeom prst="rect">
              <a:avLst/>
            </a:prstGeom>
            <a:solidFill>
              <a:srgbClr val="0070C0"/>
            </a:solidFill>
            <a:ln w="9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" name="Rectangle 24"/>
            <p:cNvSpPr>
              <a:spLocks noChangeArrowheads="1"/>
            </p:cNvSpPr>
            <p:nvPr/>
          </p:nvSpPr>
          <p:spPr bwMode="auto">
            <a:xfrm>
              <a:off x="3614" y="2152"/>
              <a:ext cx="103" cy="323"/>
            </a:xfrm>
            <a:prstGeom prst="rect">
              <a:avLst/>
            </a:prstGeom>
            <a:solidFill>
              <a:srgbClr val="0070C0"/>
            </a:solidFill>
            <a:ln w="9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" name="Rectangle 25"/>
            <p:cNvSpPr>
              <a:spLocks noChangeArrowheads="1"/>
            </p:cNvSpPr>
            <p:nvPr/>
          </p:nvSpPr>
          <p:spPr bwMode="auto">
            <a:xfrm>
              <a:off x="3777" y="2313"/>
              <a:ext cx="95" cy="162"/>
            </a:xfrm>
            <a:prstGeom prst="rect">
              <a:avLst/>
            </a:prstGeom>
            <a:solidFill>
              <a:srgbClr val="0070C0"/>
            </a:solidFill>
            <a:ln w="9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3" name="Rectangle 26"/>
            <p:cNvSpPr>
              <a:spLocks noChangeArrowheads="1"/>
            </p:cNvSpPr>
            <p:nvPr/>
          </p:nvSpPr>
          <p:spPr bwMode="auto">
            <a:xfrm>
              <a:off x="2495" y="869"/>
              <a:ext cx="103" cy="162"/>
            </a:xfrm>
            <a:prstGeom prst="rect">
              <a:avLst/>
            </a:prstGeom>
            <a:solidFill>
              <a:srgbClr val="92D050"/>
            </a:solidFill>
            <a:ln w="9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4" name="Rectangle 27"/>
            <p:cNvSpPr>
              <a:spLocks noChangeArrowheads="1"/>
            </p:cNvSpPr>
            <p:nvPr/>
          </p:nvSpPr>
          <p:spPr bwMode="auto">
            <a:xfrm>
              <a:off x="2658" y="869"/>
              <a:ext cx="104" cy="323"/>
            </a:xfrm>
            <a:prstGeom prst="rect">
              <a:avLst/>
            </a:prstGeom>
            <a:solidFill>
              <a:srgbClr val="92D050"/>
            </a:solidFill>
            <a:ln w="9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5" name="Rectangle 28"/>
            <p:cNvSpPr>
              <a:spLocks noChangeArrowheads="1"/>
            </p:cNvSpPr>
            <p:nvPr/>
          </p:nvSpPr>
          <p:spPr bwMode="auto">
            <a:xfrm>
              <a:off x="2822" y="869"/>
              <a:ext cx="95" cy="480"/>
            </a:xfrm>
            <a:prstGeom prst="rect">
              <a:avLst/>
            </a:prstGeom>
            <a:solidFill>
              <a:srgbClr val="92D050"/>
            </a:solidFill>
            <a:ln w="9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6" name="Rectangle 29"/>
            <p:cNvSpPr>
              <a:spLocks noChangeArrowheads="1"/>
            </p:cNvSpPr>
            <p:nvPr/>
          </p:nvSpPr>
          <p:spPr bwMode="auto">
            <a:xfrm>
              <a:off x="2977" y="869"/>
              <a:ext cx="103" cy="641"/>
            </a:xfrm>
            <a:prstGeom prst="rect">
              <a:avLst/>
            </a:prstGeom>
            <a:solidFill>
              <a:srgbClr val="92D050"/>
            </a:solidFill>
            <a:ln w="9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7" name="Rectangle 30"/>
            <p:cNvSpPr>
              <a:spLocks noChangeArrowheads="1"/>
            </p:cNvSpPr>
            <p:nvPr/>
          </p:nvSpPr>
          <p:spPr bwMode="auto">
            <a:xfrm>
              <a:off x="3140" y="869"/>
              <a:ext cx="95" cy="803"/>
            </a:xfrm>
            <a:prstGeom prst="rect">
              <a:avLst/>
            </a:prstGeom>
            <a:solidFill>
              <a:srgbClr val="92D050"/>
            </a:solidFill>
            <a:ln w="9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8" name="Rectangle 31"/>
            <p:cNvSpPr>
              <a:spLocks noChangeArrowheads="1"/>
            </p:cNvSpPr>
            <p:nvPr/>
          </p:nvSpPr>
          <p:spPr bwMode="auto">
            <a:xfrm>
              <a:off x="3295" y="869"/>
              <a:ext cx="104" cy="965"/>
            </a:xfrm>
            <a:prstGeom prst="rect">
              <a:avLst/>
            </a:prstGeom>
            <a:solidFill>
              <a:srgbClr val="92D050"/>
            </a:solidFill>
            <a:ln w="9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9" name="Rectangle 32"/>
            <p:cNvSpPr>
              <a:spLocks noChangeArrowheads="1"/>
            </p:cNvSpPr>
            <p:nvPr/>
          </p:nvSpPr>
          <p:spPr bwMode="auto">
            <a:xfrm>
              <a:off x="3459" y="869"/>
              <a:ext cx="95" cy="1126"/>
            </a:xfrm>
            <a:prstGeom prst="rect">
              <a:avLst/>
            </a:prstGeom>
            <a:solidFill>
              <a:srgbClr val="92D050"/>
            </a:solidFill>
            <a:ln w="9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30" name="Rectangle 33"/>
            <p:cNvSpPr>
              <a:spLocks noChangeArrowheads="1"/>
            </p:cNvSpPr>
            <p:nvPr/>
          </p:nvSpPr>
          <p:spPr bwMode="auto">
            <a:xfrm>
              <a:off x="3614" y="869"/>
              <a:ext cx="103" cy="1283"/>
            </a:xfrm>
            <a:prstGeom prst="rect">
              <a:avLst/>
            </a:prstGeom>
            <a:solidFill>
              <a:srgbClr val="92D050"/>
            </a:solidFill>
            <a:ln w="9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31" name="Rectangle 34"/>
            <p:cNvSpPr>
              <a:spLocks noChangeArrowheads="1"/>
            </p:cNvSpPr>
            <p:nvPr/>
          </p:nvSpPr>
          <p:spPr bwMode="auto">
            <a:xfrm>
              <a:off x="3777" y="869"/>
              <a:ext cx="95" cy="1444"/>
            </a:xfrm>
            <a:prstGeom prst="rect">
              <a:avLst/>
            </a:prstGeom>
            <a:solidFill>
              <a:srgbClr val="92D050"/>
            </a:solidFill>
            <a:ln w="9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32" name="Rectangle 35"/>
            <p:cNvSpPr>
              <a:spLocks noChangeArrowheads="1"/>
            </p:cNvSpPr>
            <p:nvPr/>
          </p:nvSpPr>
          <p:spPr bwMode="auto">
            <a:xfrm>
              <a:off x="3932" y="869"/>
              <a:ext cx="104" cy="1606"/>
            </a:xfrm>
            <a:prstGeom prst="rect">
              <a:avLst/>
            </a:prstGeom>
            <a:solidFill>
              <a:srgbClr val="92D050"/>
            </a:solidFill>
            <a:ln w="9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33" name="Line 36"/>
            <p:cNvSpPr>
              <a:spLocks noChangeShapeType="1"/>
            </p:cNvSpPr>
            <p:nvPr/>
          </p:nvSpPr>
          <p:spPr bwMode="auto">
            <a:xfrm>
              <a:off x="1514" y="869"/>
              <a:ext cx="1" cy="16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34" name="Line 37"/>
            <p:cNvSpPr>
              <a:spLocks noChangeShapeType="1"/>
            </p:cNvSpPr>
            <p:nvPr/>
          </p:nvSpPr>
          <p:spPr bwMode="auto">
            <a:xfrm>
              <a:off x="1488" y="2475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35" name="Line 38"/>
            <p:cNvSpPr>
              <a:spLocks noChangeShapeType="1"/>
            </p:cNvSpPr>
            <p:nvPr/>
          </p:nvSpPr>
          <p:spPr bwMode="auto">
            <a:xfrm>
              <a:off x="1488" y="2313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36" name="Line 39"/>
            <p:cNvSpPr>
              <a:spLocks noChangeShapeType="1"/>
            </p:cNvSpPr>
            <p:nvPr/>
          </p:nvSpPr>
          <p:spPr bwMode="auto">
            <a:xfrm>
              <a:off x="1488" y="2152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37" name="Line 40"/>
            <p:cNvSpPr>
              <a:spLocks noChangeShapeType="1"/>
            </p:cNvSpPr>
            <p:nvPr/>
          </p:nvSpPr>
          <p:spPr bwMode="auto">
            <a:xfrm>
              <a:off x="1488" y="1995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38" name="Line 41"/>
            <p:cNvSpPr>
              <a:spLocks noChangeShapeType="1"/>
            </p:cNvSpPr>
            <p:nvPr/>
          </p:nvSpPr>
          <p:spPr bwMode="auto">
            <a:xfrm>
              <a:off x="1488" y="1834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39" name="Line 42"/>
            <p:cNvSpPr>
              <a:spLocks noChangeShapeType="1"/>
            </p:cNvSpPr>
            <p:nvPr/>
          </p:nvSpPr>
          <p:spPr bwMode="auto">
            <a:xfrm>
              <a:off x="1488" y="1672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0" name="Line 43"/>
            <p:cNvSpPr>
              <a:spLocks noChangeShapeType="1"/>
            </p:cNvSpPr>
            <p:nvPr/>
          </p:nvSpPr>
          <p:spPr bwMode="auto">
            <a:xfrm>
              <a:off x="1488" y="1510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1" name="Line 44"/>
            <p:cNvSpPr>
              <a:spLocks noChangeShapeType="1"/>
            </p:cNvSpPr>
            <p:nvPr/>
          </p:nvSpPr>
          <p:spPr bwMode="auto">
            <a:xfrm>
              <a:off x="1488" y="1349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2" name="Line 45"/>
            <p:cNvSpPr>
              <a:spLocks noChangeShapeType="1"/>
            </p:cNvSpPr>
            <p:nvPr/>
          </p:nvSpPr>
          <p:spPr bwMode="auto">
            <a:xfrm>
              <a:off x="1488" y="1192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3" name="Line 46"/>
            <p:cNvSpPr>
              <a:spLocks noChangeShapeType="1"/>
            </p:cNvSpPr>
            <p:nvPr/>
          </p:nvSpPr>
          <p:spPr bwMode="auto">
            <a:xfrm>
              <a:off x="1488" y="1031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4" name="Line 47"/>
            <p:cNvSpPr>
              <a:spLocks noChangeShapeType="1"/>
            </p:cNvSpPr>
            <p:nvPr/>
          </p:nvSpPr>
          <p:spPr bwMode="auto">
            <a:xfrm>
              <a:off x="1488" y="869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5" name="Line 48"/>
            <p:cNvSpPr>
              <a:spLocks noChangeShapeType="1"/>
            </p:cNvSpPr>
            <p:nvPr/>
          </p:nvSpPr>
          <p:spPr bwMode="auto">
            <a:xfrm>
              <a:off x="1514" y="2475"/>
              <a:ext cx="255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6" name="Line 49"/>
            <p:cNvSpPr>
              <a:spLocks noChangeShapeType="1"/>
            </p:cNvSpPr>
            <p:nvPr/>
          </p:nvSpPr>
          <p:spPr bwMode="auto">
            <a:xfrm flipV="1">
              <a:off x="1514" y="2475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7" name="Line 50"/>
            <p:cNvSpPr>
              <a:spLocks noChangeShapeType="1"/>
            </p:cNvSpPr>
            <p:nvPr/>
          </p:nvSpPr>
          <p:spPr bwMode="auto">
            <a:xfrm flipV="1">
              <a:off x="1677" y="2475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8" name="Line 51"/>
            <p:cNvSpPr>
              <a:spLocks noChangeShapeType="1"/>
            </p:cNvSpPr>
            <p:nvPr/>
          </p:nvSpPr>
          <p:spPr bwMode="auto">
            <a:xfrm flipV="1">
              <a:off x="1832" y="2475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9" name="Line 52"/>
            <p:cNvSpPr>
              <a:spLocks noChangeShapeType="1"/>
            </p:cNvSpPr>
            <p:nvPr/>
          </p:nvSpPr>
          <p:spPr bwMode="auto">
            <a:xfrm flipV="1">
              <a:off x="1996" y="2475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50" name="Line 53"/>
            <p:cNvSpPr>
              <a:spLocks noChangeShapeType="1"/>
            </p:cNvSpPr>
            <p:nvPr/>
          </p:nvSpPr>
          <p:spPr bwMode="auto">
            <a:xfrm flipV="1">
              <a:off x="2151" y="2475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51" name="Line 54"/>
            <p:cNvSpPr>
              <a:spLocks noChangeShapeType="1"/>
            </p:cNvSpPr>
            <p:nvPr/>
          </p:nvSpPr>
          <p:spPr bwMode="auto">
            <a:xfrm flipV="1">
              <a:off x="2314" y="2475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52" name="Line 55"/>
            <p:cNvSpPr>
              <a:spLocks noChangeShapeType="1"/>
            </p:cNvSpPr>
            <p:nvPr/>
          </p:nvSpPr>
          <p:spPr bwMode="auto">
            <a:xfrm flipV="1">
              <a:off x="2469" y="2475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53" name="Line 56"/>
            <p:cNvSpPr>
              <a:spLocks noChangeShapeType="1"/>
            </p:cNvSpPr>
            <p:nvPr/>
          </p:nvSpPr>
          <p:spPr bwMode="auto">
            <a:xfrm flipV="1">
              <a:off x="2633" y="2475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54" name="Line 57"/>
            <p:cNvSpPr>
              <a:spLocks noChangeShapeType="1"/>
            </p:cNvSpPr>
            <p:nvPr/>
          </p:nvSpPr>
          <p:spPr bwMode="auto">
            <a:xfrm flipV="1">
              <a:off x="2796" y="2475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55" name="Line 58"/>
            <p:cNvSpPr>
              <a:spLocks noChangeShapeType="1"/>
            </p:cNvSpPr>
            <p:nvPr/>
          </p:nvSpPr>
          <p:spPr bwMode="auto">
            <a:xfrm flipV="1">
              <a:off x="2951" y="2475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56" name="Line 59"/>
            <p:cNvSpPr>
              <a:spLocks noChangeShapeType="1"/>
            </p:cNvSpPr>
            <p:nvPr/>
          </p:nvSpPr>
          <p:spPr bwMode="auto">
            <a:xfrm flipV="1">
              <a:off x="3115" y="2475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57" name="Line 60"/>
            <p:cNvSpPr>
              <a:spLocks noChangeShapeType="1"/>
            </p:cNvSpPr>
            <p:nvPr/>
          </p:nvSpPr>
          <p:spPr bwMode="auto">
            <a:xfrm flipV="1">
              <a:off x="3270" y="2475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58" name="Line 61"/>
            <p:cNvSpPr>
              <a:spLocks noChangeShapeType="1"/>
            </p:cNvSpPr>
            <p:nvPr/>
          </p:nvSpPr>
          <p:spPr bwMode="auto">
            <a:xfrm flipV="1">
              <a:off x="3433" y="2475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59" name="Line 62"/>
            <p:cNvSpPr>
              <a:spLocks noChangeShapeType="1"/>
            </p:cNvSpPr>
            <p:nvPr/>
          </p:nvSpPr>
          <p:spPr bwMode="auto">
            <a:xfrm flipV="1">
              <a:off x="3588" y="2475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60" name="Line 63"/>
            <p:cNvSpPr>
              <a:spLocks noChangeShapeType="1"/>
            </p:cNvSpPr>
            <p:nvPr/>
          </p:nvSpPr>
          <p:spPr bwMode="auto">
            <a:xfrm flipV="1">
              <a:off x="3752" y="2475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61" name="Line 64"/>
            <p:cNvSpPr>
              <a:spLocks noChangeShapeType="1"/>
            </p:cNvSpPr>
            <p:nvPr/>
          </p:nvSpPr>
          <p:spPr bwMode="auto">
            <a:xfrm flipV="1">
              <a:off x="3907" y="2475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62" name="Line 65"/>
            <p:cNvSpPr>
              <a:spLocks noChangeShapeType="1"/>
            </p:cNvSpPr>
            <p:nvPr/>
          </p:nvSpPr>
          <p:spPr bwMode="auto">
            <a:xfrm flipV="1">
              <a:off x="4070" y="2475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63" name="Line 66"/>
            <p:cNvSpPr>
              <a:spLocks noChangeShapeType="1"/>
            </p:cNvSpPr>
            <p:nvPr/>
          </p:nvSpPr>
          <p:spPr bwMode="auto">
            <a:xfrm>
              <a:off x="4070" y="869"/>
              <a:ext cx="1" cy="16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64" name="Line 67"/>
            <p:cNvSpPr>
              <a:spLocks noChangeShapeType="1"/>
            </p:cNvSpPr>
            <p:nvPr/>
          </p:nvSpPr>
          <p:spPr bwMode="auto">
            <a:xfrm>
              <a:off x="4070" y="2475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65" name="Line 68"/>
            <p:cNvSpPr>
              <a:spLocks noChangeShapeType="1"/>
            </p:cNvSpPr>
            <p:nvPr/>
          </p:nvSpPr>
          <p:spPr bwMode="auto">
            <a:xfrm>
              <a:off x="4070" y="2313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66" name="Line 69"/>
            <p:cNvSpPr>
              <a:spLocks noChangeShapeType="1"/>
            </p:cNvSpPr>
            <p:nvPr/>
          </p:nvSpPr>
          <p:spPr bwMode="auto">
            <a:xfrm>
              <a:off x="4070" y="2152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67" name="Line 70"/>
            <p:cNvSpPr>
              <a:spLocks noChangeShapeType="1"/>
            </p:cNvSpPr>
            <p:nvPr/>
          </p:nvSpPr>
          <p:spPr bwMode="auto">
            <a:xfrm>
              <a:off x="4070" y="1995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68" name="Line 71"/>
            <p:cNvSpPr>
              <a:spLocks noChangeShapeType="1"/>
            </p:cNvSpPr>
            <p:nvPr/>
          </p:nvSpPr>
          <p:spPr bwMode="auto">
            <a:xfrm>
              <a:off x="4070" y="1834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69" name="Line 72"/>
            <p:cNvSpPr>
              <a:spLocks noChangeShapeType="1"/>
            </p:cNvSpPr>
            <p:nvPr/>
          </p:nvSpPr>
          <p:spPr bwMode="auto">
            <a:xfrm>
              <a:off x="4070" y="1672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0" name="Line 73"/>
            <p:cNvSpPr>
              <a:spLocks noChangeShapeType="1"/>
            </p:cNvSpPr>
            <p:nvPr/>
          </p:nvSpPr>
          <p:spPr bwMode="auto">
            <a:xfrm>
              <a:off x="4070" y="1510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1" name="Line 74"/>
            <p:cNvSpPr>
              <a:spLocks noChangeShapeType="1"/>
            </p:cNvSpPr>
            <p:nvPr/>
          </p:nvSpPr>
          <p:spPr bwMode="auto">
            <a:xfrm>
              <a:off x="4070" y="1349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2" name="Line 75"/>
            <p:cNvSpPr>
              <a:spLocks noChangeShapeType="1"/>
            </p:cNvSpPr>
            <p:nvPr/>
          </p:nvSpPr>
          <p:spPr bwMode="auto">
            <a:xfrm>
              <a:off x="4070" y="1192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3" name="Line 76"/>
            <p:cNvSpPr>
              <a:spLocks noChangeShapeType="1"/>
            </p:cNvSpPr>
            <p:nvPr/>
          </p:nvSpPr>
          <p:spPr bwMode="auto">
            <a:xfrm>
              <a:off x="4070" y="1031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4" name="Line 77"/>
            <p:cNvSpPr>
              <a:spLocks noChangeShapeType="1"/>
            </p:cNvSpPr>
            <p:nvPr/>
          </p:nvSpPr>
          <p:spPr bwMode="auto">
            <a:xfrm>
              <a:off x="4070" y="869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5" name="Rectangle 78"/>
            <p:cNvSpPr>
              <a:spLocks noChangeArrowheads="1"/>
            </p:cNvSpPr>
            <p:nvPr/>
          </p:nvSpPr>
          <p:spPr bwMode="auto">
            <a:xfrm>
              <a:off x="1281" y="2439"/>
              <a:ext cx="163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b-NO" sz="1400">
                  <a:solidFill>
                    <a:srgbClr val="000000"/>
                  </a:solidFill>
                  <a:latin typeface="Arial" charset="0"/>
                </a:rPr>
                <a:t>0 %</a:t>
              </a:r>
              <a:endParaRPr lang="nb-NO" sz="1400"/>
            </a:p>
          </p:txBody>
        </p:sp>
        <p:sp>
          <p:nvSpPr>
            <p:cNvPr id="76" name="Rectangle 79"/>
            <p:cNvSpPr>
              <a:spLocks noChangeArrowheads="1"/>
            </p:cNvSpPr>
            <p:nvPr/>
          </p:nvSpPr>
          <p:spPr bwMode="auto">
            <a:xfrm>
              <a:off x="1230" y="2278"/>
              <a:ext cx="215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b-NO" sz="1400">
                  <a:solidFill>
                    <a:srgbClr val="000000"/>
                  </a:solidFill>
                  <a:latin typeface="Arial" charset="0"/>
                </a:rPr>
                <a:t>10 %</a:t>
              </a:r>
              <a:endParaRPr lang="nb-NO" sz="1400"/>
            </a:p>
          </p:txBody>
        </p:sp>
        <p:sp>
          <p:nvSpPr>
            <p:cNvPr id="77" name="Rectangle 80"/>
            <p:cNvSpPr>
              <a:spLocks noChangeArrowheads="1"/>
            </p:cNvSpPr>
            <p:nvPr/>
          </p:nvSpPr>
          <p:spPr bwMode="auto">
            <a:xfrm>
              <a:off x="1230" y="2116"/>
              <a:ext cx="215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b-NO" sz="1400">
                  <a:solidFill>
                    <a:srgbClr val="000000"/>
                  </a:solidFill>
                  <a:latin typeface="Arial" charset="0"/>
                </a:rPr>
                <a:t>20 %</a:t>
              </a:r>
              <a:endParaRPr lang="nb-NO" sz="1400"/>
            </a:p>
          </p:txBody>
        </p:sp>
        <p:sp>
          <p:nvSpPr>
            <p:cNvPr id="78" name="Rectangle 81"/>
            <p:cNvSpPr>
              <a:spLocks noChangeArrowheads="1"/>
            </p:cNvSpPr>
            <p:nvPr/>
          </p:nvSpPr>
          <p:spPr bwMode="auto">
            <a:xfrm>
              <a:off x="1230" y="1960"/>
              <a:ext cx="215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b-NO" sz="1400">
                  <a:solidFill>
                    <a:srgbClr val="000000"/>
                  </a:solidFill>
                  <a:latin typeface="Arial" charset="0"/>
                </a:rPr>
                <a:t>30 %</a:t>
              </a:r>
              <a:endParaRPr lang="nb-NO" sz="1400"/>
            </a:p>
          </p:txBody>
        </p:sp>
        <p:sp>
          <p:nvSpPr>
            <p:cNvPr id="79" name="Rectangle 82"/>
            <p:cNvSpPr>
              <a:spLocks noChangeArrowheads="1"/>
            </p:cNvSpPr>
            <p:nvPr/>
          </p:nvSpPr>
          <p:spPr bwMode="auto">
            <a:xfrm>
              <a:off x="1230" y="1798"/>
              <a:ext cx="215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b-NO" sz="1400">
                  <a:solidFill>
                    <a:srgbClr val="000000"/>
                  </a:solidFill>
                  <a:latin typeface="Arial" charset="0"/>
                </a:rPr>
                <a:t>40 %</a:t>
              </a:r>
              <a:endParaRPr lang="nb-NO" sz="1400"/>
            </a:p>
          </p:txBody>
        </p:sp>
        <p:sp>
          <p:nvSpPr>
            <p:cNvPr id="80" name="Rectangle 83"/>
            <p:cNvSpPr>
              <a:spLocks noChangeArrowheads="1"/>
            </p:cNvSpPr>
            <p:nvPr/>
          </p:nvSpPr>
          <p:spPr bwMode="auto">
            <a:xfrm>
              <a:off x="1230" y="1637"/>
              <a:ext cx="215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b-NO" sz="1400">
                  <a:solidFill>
                    <a:srgbClr val="000000"/>
                  </a:solidFill>
                  <a:latin typeface="Arial" charset="0"/>
                </a:rPr>
                <a:t>50 %</a:t>
              </a:r>
              <a:endParaRPr lang="nb-NO" sz="1400"/>
            </a:p>
          </p:txBody>
        </p:sp>
        <p:sp>
          <p:nvSpPr>
            <p:cNvPr id="81" name="Rectangle 84"/>
            <p:cNvSpPr>
              <a:spLocks noChangeArrowheads="1"/>
            </p:cNvSpPr>
            <p:nvPr/>
          </p:nvSpPr>
          <p:spPr bwMode="auto">
            <a:xfrm>
              <a:off x="1230" y="1475"/>
              <a:ext cx="215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b-NO" sz="1400" dirty="0">
                  <a:solidFill>
                    <a:srgbClr val="000000"/>
                  </a:solidFill>
                  <a:latin typeface="Arial" charset="0"/>
                </a:rPr>
                <a:t>60 %</a:t>
              </a:r>
              <a:endParaRPr lang="nb-NO" sz="1400" dirty="0"/>
            </a:p>
          </p:txBody>
        </p:sp>
        <p:sp>
          <p:nvSpPr>
            <p:cNvPr id="82" name="Rectangle 85"/>
            <p:cNvSpPr>
              <a:spLocks noChangeArrowheads="1"/>
            </p:cNvSpPr>
            <p:nvPr/>
          </p:nvSpPr>
          <p:spPr bwMode="auto">
            <a:xfrm>
              <a:off x="1230" y="1314"/>
              <a:ext cx="215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b-NO" sz="1400">
                  <a:solidFill>
                    <a:srgbClr val="000000"/>
                  </a:solidFill>
                  <a:latin typeface="Arial" charset="0"/>
                </a:rPr>
                <a:t>70 %</a:t>
              </a:r>
              <a:endParaRPr lang="nb-NO" sz="1400"/>
            </a:p>
          </p:txBody>
        </p:sp>
        <p:sp>
          <p:nvSpPr>
            <p:cNvPr id="83" name="Rectangle 86"/>
            <p:cNvSpPr>
              <a:spLocks noChangeArrowheads="1"/>
            </p:cNvSpPr>
            <p:nvPr/>
          </p:nvSpPr>
          <p:spPr bwMode="auto">
            <a:xfrm>
              <a:off x="1230" y="1157"/>
              <a:ext cx="203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b-NO" sz="1400">
                  <a:solidFill>
                    <a:srgbClr val="000000"/>
                  </a:solidFill>
                  <a:latin typeface="Arial" charset="0"/>
                </a:rPr>
                <a:t>80</a:t>
              </a:r>
              <a:r>
                <a:rPr lang="nb-NO" sz="70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nb-NO" sz="1400">
                  <a:solidFill>
                    <a:srgbClr val="000000"/>
                  </a:solidFill>
                  <a:latin typeface="Arial" charset="0"/>
                </a:rPr>
                <a:t>%</a:t>
              </a:r>
              <a:endParaRPr lang="nb-NO" sz="1400"/>
            </a:p>
          </p:txBody>
        </p:sp>
        <p:sp>
          <p:nvSpPr>
            <p:cNvPr id="84" name="Rectangle 87"/>
            <p:cNvSpPr>
              <a:spLocks noChangeArrowheads="1"/>
            </p:cNvSpPr>
            <p:nvPr/>
          </p:nvSpPr>
          <p:spPr bwMode="auto">
            <a:xfrm>
              <a:off x="1230" y="995"/>
              <a:ext cx="215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b-NO" sz="1400">
                  <a:solidFill>
                    <a:srgbClr val="000000"/>
                  </a:solidFill>
                  <a:latin typeface="Arial" charset="0"/>
                </a:rPr>
                <a:t>90 %</a:t>
              </a:r>
              <a:endParaRPr lang="nb-NO" sz="1400"/>
            </a:p>
          </p:txBody>
        </p:sp>
        <p:sp>
          <p:nvSpPr>
            <p:cNvPr id="85" name="Rectangle 88"/>
            <p:cNvSpPr>
              <a:spLocks noChangeArrowheads="1"/>
            </p:cNvSpPr>
            <p:nvPr/>
          </p:nvSpPr>
          <p:spPr bwMode="auto">
            <a:xfrm>
              <a:off x="1178" y="834"/>
              <a:ext cx="255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b-NO" sz="1400">
                  <a:solidFill>
                    <a:srgbClr val="000000"/>
                  </a:solidFill>
                  <a:latin typeface="Arial" charset="0"/>
                </a:rPr>
                <a:t>100</a:t>
              </a:r>
              <a:r>
                <a:rPr lang="nb-NO" sz="70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nb-NO" sz="1400">
                  <a:solidFill>
                    <a:srgbClr val="000000"/>
                  </a:solidFill>
                  <a:latin typeface="Arial" charset="0"/>
                </a:rPr>
                <a:t>%</a:t>
              </a:r>
              <a:endParaRPr lang="nb-NO" sz="1400"/>
            </a:p>
          </p:txBody>
        </p:sp>
        <p:sp>
          <p:nvSpPr>
            <p:cNvPr id="86" name="Rectangle 89"/>
            <p:cNvSpPr>
              <a:spLocks noChangeArrowheads="1"/>
            </p:cNvSpPr>
            <p:nvPr/>
          </p:nvSpPr>
          <p:spPr bwMode="auto">
            <a:xfrm>
              <a:off x="1488" y="2520"/>
              <a:ext cx="210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b-NO" sz="1400">
                  <a:solidFill>
                    <a:srgbClr val="000000"/>
                  </a:solidFill>
                  <a:latin typeface="Arial" charset="0"/>
                </a:rPr>
                <a:t>1948</a:t>
              </a:r>
              <a:endParaRPr lang="nb-NO" sz="1400"/>
            </a:p>
          </p:txBody>
        </p:sp>
        <p:sp>
          <p:nvSpPr>
            <p:cNvPr id="87" name="Rectangle 90"/>
            <p:cNvSpPr>
              <a:spLocks noChangeArrowheads="1"/>
            </p:cNvSpPr>
            <p:nvPr/>
          </p:nvSpPr>
          <p:spPr bwMode="auto">
            <a:xfrm>
              <a:off x="1970" y="2520"/>
              <a:ext cx="210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b-NO" sz="1400">
                  <a:solidFill>
                    <a:srgbClr val="000000"/>
                  </a:solidFill>
                  <a:latin typeface="Arial" charset="0"/>
                </a:rPr>
                <a:t>1951</a:t>
              </a:r>
              <a:endParaRPr lang="nb-NO" sz="1400"/>
            </a:p>
          </p:txBody>
        </p:sp>
        <p:sp>
          <p:nvSpPr>
            <p:cNvPr id="88" name="Rectangle 91"/>
            <p:cNvSpPr>
              <a:spLocks noChangeArrowheads="1"/>
            </p:cNvSpPr>
            <p:nvPr/>
          </p:nvSpPr>
          <p:spPr bwMode="auto">
            <a:xfrm>
              <a:off x="2452" y="2520"/>
              <a:ext cx="210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b-NO" sz="1400">
                  <a:solidFill>
                    <a:srgbClr val="000000"/>
                  </a:solidFill>
                  <a:latin typeface="Arial" charset="0"/>
                </a:rPr>
                <a:t>1954</a:t>
              </a:r>
              <a:endParaRPr lang="nb-NO" sz="1400"/>
            </a:p>
          </p:txBody>
        </p:sp>
        <p:sp>
          <p:nvSpPr>
            <p:cNvPr id="89" name="Rectangle 92"/>
            <p:cNvSpPr>
              <a:spLocks noChangeArrowheads="1"/>
            </p:cNvSpPr>
            <p:nvPr/>
          </p:nvSpPr>
          <p:spPr bwMode="auto">
            <a:xfrm>
              <a:off x="2925" y="2520"/>
              <a:ext cx="210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b-NO" sz="1400">
                  <a:solidFill>
                    <a:srgbClr val="000000"/>
                  </a:solidFill>
                  <a:latin typeface="Arial" charset="0"/>
                </a:rPr>
                <a:t>1957</a:t>
              </a:r>
              <a:endParaRPr lang="nb-NO" sz="1400"/>
            </a:p>
          </p:txBody>
        </p:sp>
        <p:sp>
          <p:nvSpPr>
            <p:cNvPr id="90" name="Rectangle 93"/>
            <p:cNvSpPr>
              <a:spLocks noChangeArrowheads="1"/>
            </p:cNvSpPr>
            <p:nvPr/>
          </p:nvSpPr>
          <p:spPr bwMode="auto">
            <a:xfrm>
              <a:off x="3407" y="2520"/>
              <a:ext cx="210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b-NO" sz="1400">
                  <a:solidFill>
                    <a:srgbClr val="000000"/>
                  </a:solidFill>
                  <a:latin typeface="Arial" charset="0"/>
                </a:rPr>
                <a:t>1960</a:t>
              </a:r>
              <a:endParaRPr lang="nb-NO" sz="1400"/>
            </a:p>
          </p:txBody>
        </p:sp>
        <p:sp>
          <p:nvSpPr>
            <p:cNvPr id="91" name="Rectangle 94"/>
            <p:cNvSpPr>
              <a:spLocks noChangeArrowheads="1"/>
            </p:cNvSpPr>
            <p:nvPr/>
          </p:nvSpPr>
          <p:spPr bwMode="auto">
            <a:xfrm>
              <a:off x="3889" y="2520"/>
              <a:ext cx="210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b-NO" sz="1400">
                  <a:solidFill>
                    <a:srgbClr val="000000"/>
                  </a:solidFill>
                  <a:latin typeface="Arial" charset="0"/>
                </a:rPr>
                <a:t>1963</a:t>
              </a:r>
              <a:endParaRPr lang="nb-NO" sz="1400"/>
            </a:p>
          </p:txBody>
        </p:sp>
        <p:sp>
          <p:nvSpPr>
            <p:cNvPr id="92" name="Rectangle 95"/>
            <p:cNvSpPr>
              <a:spLocks noChangeArrowheads="1"/>
            </p:cNvSpPr>
            <p:nvPr/>
          </p:nvSpPr>
          <p:spPr bwMode="auto">
            <a:xfrm>
              <a:off x="2650" y="2591"/>
              <a:ext cx="327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b-NO" sz="700">
                  <a:solidFill>
                    <a:srgbClr val="000000"/>
                  </a:solidFill>
                  <a:latin typeface="Arial" charset="0"/>
                </a:rPr>
                <a:t>Årskull</a:t>
              </a:r>
              <a:endParaRPr lang="nb-NO"/>
            </a:p>
          </p:txBody>
        </p:sp>
        <p:sp>
          <p:nvSpPr>
            <p:cNvPr id="93" name="Rectangle 96"/>
            <p:cNvSpPr>
              <a:spLocks noChangeArrowheads="1"/>
            </p:cNvSpPr>
            <p:nvPr/>
          </p:nvSpPr>
          <p:spPr bwMode="auto">
            <a:xfrm>
              <a:off x="4139" y="2439"/>
              <a:ext cx="163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b-NO" sz="1400">
                  <a:solidFill>
                    <a:srgbClr val="000000"/>
                  </a:solidFill>
                  <a:latin typeface="Arial" charset="0"/>
                </a:rPr>
                <a:t>0 %</a:t>
              </a:r>
              <a:endParaRPr lang="nb-NO" sz="1400"/>
            </a:p>
          </p:txBody>
        </p:sp>
        <p:sp>
          <p:nvSpPr>
            <p:cNvPr id="94" name="Rectangle 97"/>
            <p:cNvSpPr>
              <a:spLocks noChangeArrowheads="1"/>
            </p:cNvSpPr>
            <p:nvPr/>
          </p:nvSpPr>
          <p:spPr bwMode="auto">
            <a:xfrm>
              <a:off x="4139" y="2278"/>
              <a:ext cx="215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b-NO" sz="1400">
                  <a:solidFill>
                    <a:srgbClr val="000000"/>
                  </a:solidFill>
                  <a:latin typeface="Arial" charset="0"/>
                </a:rPr>
                <a:t>10 %</a:t>
              </a:r>
              <a:endParaRPr lang="nb-NO" sz="1400"/>
            </a:p>
          </p:txBody>
        </p:sp>
        <p:sp>
          <p:nvSpPr>
            <p:cNvPr id="95" name="Rectangle 98"/>
            <p:cNvSpPr>
              <a:spLocks noChangeArrowheads="1"/>
            </p:cNvSpPr>
            <p:nvPr/>
          </p:nvSpPr>
          <p:spPr bwMode="auto">
            <a:xfrm>
              <a:off x="4139" y="2116"/>
              <a:ext cx="215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b-NO" sz="1400">
                  <a:solidFill>
                    <a:srgbClr val="000000"/>
                  </a:solidFill>
                  <a:latin typeface="Arial" charset="0"/>
                </a:rPr>
                <a:t>20 %</a:t>
              </a:r>
              <a:endParaRPr lang="nb-NO" sz="1400"/>
            </a:p>
          </p:txBody>
        </p:sp>
        <p:sp>
          <p:nvSpPr>
            <p:cNvPr id="96" name="Rectangle 99"/>
            <p:cNvSpPr>
              <a:spLocks noChangeArrowheads="1"/>
            </p:cNvSpPr>
            <p:nvPr/>
          </p:nvSpPr>
          <p:spPr bwMode="auto">
            <a:xfrm>
              <a:off x="4139" y="1960"/>
              <a:ext cx="215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b-NO" sz="1400">
                  <a:solidFill>
                    <a:srgbClr val="000000"/>
                  </a:solidFill>
                  <a:latin typeface="Arial" charset="0"/>
                </a:rPr>
                <a:t>30 %</a:t>
              </a:r>
              <a:endParaRPr lang="nb-NO" sz="1400"/>
            </a:p>
          </p:txBody>
        </p:sp>
        <p:sp>
          <p:nvSpPr>
            <p:cNvPr id="97" name="Rectangle 100"/>
            <p:cNvSpPr>
              <a:spLocks noChangeArrowheads="1"/>
            </p:cNvSpPr>
            <p:nvPr/>
          </p:nvSpPr>
          <p:spPr bwMode="auto">
            <a:xfrm>
              <a:off x="4139" y="1798"/>
              <a:ext cx="215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b-NO" sz="1400">
                  <a:solidFill>
                    <a:srgbClr val="000000"/>
                  </a:solidFill>
                  <a:latin typeface="Arial" charset="0"/>
                </a:rPr>
                <a:t>40 %</a:t>
              </a:r>
              <a:endParaRPr lang="nb-NO" sz="1400"/>
            </a:p>
          </p:txBody>
        </p:sp>
        <p:sp>
          <p:nvSpPr>
            <p:cNvPr id="98" name="Rectangle 101"/>
            <p:cNvSpPr>
              <a:spLocks noChangeArrowheads="1"/>
            </p:cNvSpPr>
            <p:nvPr/>
          </p:nvSpPr>
          <p:spPr bwMode="auto">
            <a:xfrm>
              <a:off x="4139" y="1637"/>
              <a:ext cx="215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b-NO" sz="1400">
                  <a:solidFill>
                    <a:srgbClr val="000000"/>
                  </a:solidFill>
                  <a:latin typeface="Arial" charset="0"/>
                </a:rPr>
                <a:t>50 %</a:t>
              </a:r>
              <a:endParaRPr lang="nb-NO" sz="1400"/>
            </a:p>
          </p:txBody>
        </p:sp>
        <p:sp>
          <p:nvSpPr>
            <p:cNvPr id="99" name="Rectangle 102"/>
            <p:cNvSpPr>
              <a:spLocks noChangeArrowheads="1"/>
            </p:cNvSpPr>
            <p:nvPr/>
          </p:nvSpPr>
          <p:spPr bwMode="auto">
            <a:xfrm>
              <a:off x="4133" y="1475"/>
              <a:ext cx="215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b-NO" sz="1400">
                  <a:solidFill>
                    <a:srgbClr val="000000"/>
                  </a:solidFill>
                  <a:latin typeface="Arial" charset="0"/>
                </a:rPr>
                <a:t>60 %</a:t>
              </a:r>
              <a:endParaRPr lang="nb-NO" sz="1400"/>
            </a:p>
          </p:txBody>
        </p:sp>
        <p:sp>
          <p:nvSpPr>
            <p:cNvPr id="100" name="Rectangle 103"/>
            <p:cNvSpPr>
              <a:spLocks noChangeArrowheads="1"/>
            </p:cNvSpPr>
            <p:nvPr/>
          </p:nvSpPr>
          <p:spPr bwMode="auto">
            <a:xfrm>
              <a:off x="4139" y="1314"/>
              <a:ext cx="215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b-NO" sz="1400">
                  <a:solidFill>
                    <a:srgbClr val="000000"/>
                  </a:solidFill>
                  <a:latin typeface="Arial" charset="0"/>
                </a:rPr>
                <a:t>70 %</a:t>
              </a:r>
              <a:endParaRPr lang="nb-NO" sz="1400"/>
            </a:p>
          </p:txBody>
        </p:sp>
        <p:sp>
          <p:nvSpPr>
            <p:cNvPr id="101" name="Rectangle 104"/>
            <p:cNvSpPr>
              <a:spLocks noChangeArrowheads="1"/>
            </p:cNvSpPr>
            <p:nvPr/>
          </p:nvSpPr>
          <p:spPr bwMode="auto">
            <a:xfrm>
              <a:off x="4139" y="1157"/>
              <a:ext cx="215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b-NO" sz="1400">
                  <a:solidFill>
                    <a:srgbClr val="000000"/>
                  </a:solidFill>
                  <a:latin typeface="Arial" charset="0"/>
                </a:rPr>
                <a:t>80 %</a:t>
              </a:r>
              <a:endParaRPr lang="nb-NO" sz="1400"/>
            </a:p>
          </p:txBody>
        </p:sp>
        <p:sp>
          <p:nvSpPr>
            <p:cNvPr id="102" name="Rectangle 105"/>
            <p:cNvSpPr>
              <a:spLocks noChangeArrowheads="1"/>
            </p:cNvSpPr>
            <p:nvPr/>
          </p:nvSpPr>
          <p:spPr bwMode="auto">
            <a:xfrm>
              <a:off x="4139" y="995"/>
              <a:ext cx="215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b-NO" sz="1400">
                  <a:solidFill>
                    <a:srgbClr val="000000"/>
                  </a:solidFill>
                  <a:latin typeface="Arial" charset="0"/>
                </a:rPr>
                <a:t>90 %</a:t>
              </a:r>
              <a:endParaRPr lang="nb-NO" sz="1400"/>
            </a:p>
          </p:txBody>
        </p:sp>
        <p:sp>
          <p:nvSpPr>
            <p:cNvPr id="103" name="Rectangle 106"/>
            <p:cNvSpPr>
              <a:spLocks noChangeArrowheads="1"/>
            </p:cNvSpPr>
            <p:nvPr/>
          </p:nvSpPr>
          <p:spPr bwMode="auto">
            <a:xfrm>
              <a:off x="4139" y="834"/>
              <a:ext cx="268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b-NO" sz="1400">
                  <a:solidFill>
                    <a:srgbClr val="000000"/>
                  </a:solidFill>
                  <a:latin typeface="Arial" charset="0"/>
                </a:rPr>
                <a:t>100 %</a:t>
              </a:r>
              <a:endParaRPr lang="nb-NO" sz="1400"/>
            </a:p>
          </p:txBody>
        </p:sp>
        <p:sp>
          <p:nvSpPr>
            <p:cNvPr id="104" name="Rectangle 107"/>
            <p:cNvSpPr>
              <a:spLocks noChangeArrowheads="1"/>
            </p:cNvSpPr>
            <p:nvPr/>
          </p:nvSpPr>
          <p:spPr bwMode="auto">
            <a:xfrm>
              <a:off x="1625" y="2032"/>
              <a:ext cx="1325" cy="35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05" name="Rectangle 108"/>
            <p:cNvSpPr>
              <a:spLocks noChangeArrowheads="1"/>
            </p:cNvSpPr>
            <p:nvPr/>
          </p:nvSpPr>
          <p:spPr bwMode="auto">
            <a:xfrm>
              <a:off x="1712" y="2088"/>
              <a:ext cx="94" cy="82"/>
            </a:xfrm>
            <a:prstGeom prst="rect">
              <a:avLst/>
            </a:prstGeom>
            <a:solidFill>
              <a:srgbClr val="92D050"/>
            </a:solidFill>
            <a:ln w="9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06" name="Rectangle 109"/>
            <p:cNvSpPr>
              <a:spLocks noChangeArrowheads="1"/>
            </p:cNvSpPr>
            <p:nvPr/>
          </p:nvSpPr>
          <p:spPr bwMode="auto">
            <a:xfrm>
              <a:off x="1852" y="2099"/>
              <a:ext cx="901" cy="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nb-NO" sz="1200">
                  <a:solidFill>
                    <a:srgbClr val="000000"/>
                  </a:solidFill>
                  <a:latin typeface="Arial" charset="0"/>
                </a:rPr>
                <a:t>Ny opptjeningsmodell</a:t>
              </a:r>
              <a:endParaRPr lang="nb-NO" sz="1200"/>
            </a:p>
          </p:txBody>
        </p:sp>
        <p:sp>
          <p:nvSpPr>
            <p:cNvPr id="107" name="Rectangle 110"/>
            <p:cNvSpPr>
              <a:spLocks noChangeArrowheads="1"/>
            </p:cNvSpPr>
            <p:nvPr/>
          </p:nvSpPr>
          <p:spPr bwMode="auto">
            <a:xfrm>
              <a:off x="1712" y="2262"/>
              <a:ext cx="88" cy="81"/>
            </a:xfrm>
            <a:prstGeom prst="rect">
              <a:avLst/>
            </a:prstGeom>
            <a:solidFill>
              <a:srgbClr val="0070C0"/>
            </a:solidFill>
            <a:ln w="9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08" name="Rectangle 111"/>
            <p:cNvSpPr>
              <a:spLocks noChangeArrowheads="1"/>
            </p:cNvSpPr>
            <p:nvPr/>
          </p:nvSpPr>
          <p:spPr bwMode="auto">
            <a:xfrm>
              <a:off x="1841" y="2245"/>
              <a:ext cx="1092" cy="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nb-NO" sz="1200">
                  <a:solidFill>
                    <a:srgbClr val="000000"/>
                  </a:solidFill>
                  <a:latin typeface="Arial" charset="0"/>
                </a:rPr>
                <a:t>Dagens opptjeningsmodell</a:t>
              </a:r>
              <a:endParaRPr lang="nb-NO" sz="1200"/>
            </a:p>
          </p:txBody>
        </p:sp>
        <p:sp>
          <p:nvSpPr>
            <p:cNvPr id="109" name="Rectangle 112"/>
            <p:cNvSpPr>
              <a:spLocks noChangeArrowheads="1"/>
            </p:cNvSpPr>
            <p:nvPr/>
          </p:nvSpPr>
          <p:spPr bwMode="auto">
            <a:xfrm>
              <a:off x="1152" y="768"/>
              <a:ext cx="3262" cy="1914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110" name="Rectangle 6"/>
          <p:cNvSpPr txBox="1">
            <a:spLocks noChangeArrowheads="1"/>
          </p:cNvSpPr>
          <p:nvPr/>
        </p:nvSpPr>
        <p:spPr>
          <a:xfrm>
            <a:off x="1365249" y="5341938"/>
            <a:ext cx="6511925" cy="16303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1963-kullet – bare nytt system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1953-kullet – bare dagens system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Innfasing – årskullene 1954 til 1962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b-NO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03232" cy="922114"/>
          </a:xfrm>
        </p:spPr>
        <p:txBody>
          <a:bodyPr/>
          <a:lstStyle/>
          <a:p>
            <a:pPr eaLnBrk="1" hangingPunct="1"/>
            <a:r>
              <a:rPr lang="nb-NO" sz="2400" b="1" dirty="0" smtClean="0"/>
              <a:t>Overgangsregler</a:t>
            </a:r>
          </a:p>
        </p:txBody>
      </p:sp>
    </p:spTree>
    <p:extLst>
      <p:ext uri="{BB962C8B-B14F-4D97-AF65-F5344CB8AC3E}">
        <p14:creationId xmlns:p14="http://schemas.microsoft.com/office/powerpoint/2010/main" val="66687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61" name="Text Box 13"/>
          <p:cNvSpPr txBox="1">
            <a:spLocks noChangeArrowheads="1"/>
          </p:cNvSpPr>
          <p:nvPr/>
        </p:nvSpPr>
        <p:spPr bwMode="auto">
          <a:xfrm>
            <a:off x="5822950" y="1917700"/>
            <a:ext cx="1698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nb-NO" sz="24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846863" name="Text Box 15"/>
          <p:cNvSpPr txBox="1">
            <a:spLocks noChangeArrowheads="1"/>
          </p:cNvSpPr>
          <p:nvPr/>
        </p:nvSpPr>
        <p:spPr bwMode="auto">
          <a:xfrm>
            <a:off x="1603375" y="2984500"/>
            <a:ext cx="1698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nb-NO" sz="24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827584" y="5735861"/>
            <a:ext cx="1500188" cy="428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nb-NO" sz="2000" b="1" dirty="0" smtClean="0">
                <a:solidFill>
                  <a:schemeClr val="bg1"/>
                </a:solidFill>
              </a:rPr>
              <a:t>92.576.-</a:t>
            </a:r>
            <a:endParaRPr lang="nb-NO" sz="2000" b="1" dirty="0">
              <a:solidFill>
                <a:schemeClr val="bg1"/>
              </a:solidFill>
            </a:endParaRPr>
          </a:p>
        </p:txBody>
      </p:sp>
      <p:sp>
        <p:nvSpPr>
          <p:cNvPr id="21" name="Tittel 2"/>
          <p:cNvSpPr txBox="1">
            <a:spLocks/>
          </p:cNvSpPr>
          <p:nvPr/>
        </p:nvSpPr>
        <p:spPr>
          <a:xfrm>
            <a:off x="467544" y="166725"/>
            <a:ext cx="8229600" cy="616962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Folketrygden: Opptjening av NY alderspensjon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483768" y="992138"/>
            <a:ext cx="3240000" cy="1754326"/>
          </a:xfrm>
          <a:prstGeom prst="rect">
            <a:avLst/>
          </a:prstGeom>
          <a:gradFill>
            <a:gsLst>
              <a:gs pos="0">
                <a:srgbClr val="17375E"/>
              </a:gs>
              <a:gs pos="39999">
                <a:srgbClr val="558ED5"/>
              </a:gs>
              <a:gs pos="70000">
                <a:srgbClr val="8EB4E3"/>
              </a:gs>
              <a:gs pos="88000">
                <a:srgbClr val="C6D9F1"/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3200000" scaled="0"/>
          </a:gra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nb-NO" b="1" dirty="0" smtClean="0">
                <a:solidFill>
                  <a:schemeClr val="bg1"/>
                </a:solidFill>
              </a:rPr>
              <a:t>Inntektspensjon</a:t>
            </a:r>
          </a:p>
          <a:p>
            <a:pPr algn="ctr" eaLnBrk="0" hangingPunct="0"/>
            <a:r>
              <a:rPr lang="nb-NO" b="1" dirty="0" smtClean="0">
                <a:solidFill>
                  <a:schemeClr val="bg1"/>
                </a:solidFill>
              </a:rPr>
              <a:t>18,1 % av lønn (7,1 G = 687.869)</a:t>
            </a:r>
          </a:p>
          <a:p>
            <a:pPr algn="ctr" eaLnBrk="0" hangingPunct="0"/>
            <a:r>
              <a:rPr lang="nb-NO" b="1" dirty="0" smtClean="0">
                <a:solidFill>
                  <a:schemeClr val="bg1"/>
                </a:solidFill>
              </a:rPr>
              <a:t>13-75 år</a:t>
            </a:r>
          </a:p>
          <a:p>
            <a:pPr algn="ctr" eaLnBrk="0" hangingPunct="0"/>
            <a:r>
              <a:rPr lang="nb-NO" b="1" dirty="0" smtClean="0">
                <a:solidFill>
                  <a:schemeClr val="bg1"/>
                </a:solidFill>
              </a:rPr>
              <a:t>Summen av alle innskudd gir en Pensjonsbeholdning.</a:t>
            </a:r>
            <a:endParaRPr lang="nb-NO" b="1" dirty="0">
              <a:solidFill>
                <a:schemeClr val="bg1"/>
              </a:solidFill>
            </a:endParaRPr>
          </a:p>
          <a:p>
            <a:pPr algn="ctr" eaLnBrk="0" hangingPunct="0"/>
            <a:endParaRPr lang="nb-NO" b="1" dirty="0"/>
          </a:p>
        </p:txBody>
      </p:sp>
      <p:sp>
        <p:nvSpPr>
          <p:cNvPr id="14" name="TekstSylinder 13"/>
          <p:cNvSpPr txBox="1"/>
          <p:nvPr/>
        </p:nvSpPr>
        <p:spPr>
          <a:xfrm>
            <a:off x="6909769" y="992133"/>
            <a:ext cx="1489575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nb-NO" dirty="0" smtClean="0"/>
              <a:t>Forståelig ?</a:t>
            </a:r>
          </a:p>
          <a:p>
            <a:r>
              <a:rPr lang="nb-NO" dirty="0" smtClean="0"/>
              <a:t>Forutsigbart ?</a:t>
            </a:r>
            <a:endParaRPr lang="nb-NO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/>
          </p:nvPr>
        </p:nvGraphicFramePr>
        <p:xfrm>
          <a:off x="287338" y="3651250"/>
          <a:ext cx="3589337" cy="111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" name="Regneark" r:id="rId4" imgW="3589219" imgH="1112579" progId="Excel.Sheet.12">
                  <p:embed/>
                </p:oleObj>
              </mc:Choice>
              <mc:Fallback>
                <p:oleObj name="Regneark" r:id="rId4" imgW="3589219" imgH="1112579" progId="Excel.Sheet.12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7338" y="3651250"/>
                        <a:ext cx="3589337" cy="1112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/>
          </p:nvPr>
        </p:nvGraphicFramePr>
        <p:xfrm>
          <a:off x="4173538" y="3644900"/>
          <a:ext cx="3589337" cy="111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" name="Regneark" r:id="rId6" imgW="3589219" imgH="1112579" progId="Excel.Sheet.12">
                  <p:embed/>
                </p:oleObj>
              </mc:Choice>
              <mc:Fallback>
                <p:oleObj name="Regneark" r:id="rId6" imgW="3589219" imgH="1112579" progId="Excel.Sheet.12">
                  <p:embed/>
                  <p:pic>
                    <p:nvPicPr>
                      <p:cNvPr id="7" name="Objekt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73538" y="3644900"/>
                        <a:ext cx="3589337" cy="1112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/>
          </p:nvPr>
        </p:nvGraphicFramePr>
        <p:xfrm>
          <a:off x="287338" y="4997450"/>
          <a:ext cx="3589337" cy="111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" name="Regneark" r:id="rId8" imgW="3589219" imgH="1112579" progId="Excel.Sheet.12">
                  <p:embed/>
                </p:oleObj>
              </mc:Choice>
              <mc:Fallback>
                <p:oleObj name="Regneark" r:id="rId8" imgW="3589219" imgH="1112579" progId="Excel.Sheet.12">
                  <p:embed/>
                  <p:pic>
                    <p:nvPicPr>
                      <p:cNvPr id="8" name="Objekt 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87338" y="4997450"/>
                        <a:ext cx="3589337" cy="1112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kstSylinder 8"/>
          <p:cNvSpPr txBox="1"/>
          <p:nvPr/>
        </p:nvSpPr>
        <p:spPr>
          <a:xfrm>
            <a:off x="4483768" y="5253789"/>
            <a:ext cx="374839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b-NO" dirty="0" smtClean="0"/>
              <a:t>Pensjonsbeholdningen reguleres årlig </a:t>
            </a:r>
          </a:p>
          <a:p>
            <a:r>
              <a:rPr lang="nb-NO" dirty="0" smtClean="0"/>
              <a:t>med gjennomsnittlig lønnsvekst</a:t>
            </a:r>
            <a:endParaRPr lang="nb-NO" dirty="0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74575" y="1083907"/>
            <a:ext cx="1520925" cy="369332"/>
          </a:xfrm>
          <a:prstGeom prst="rect">
            <a:avLst/>
          </a:prstGeom>
          <a:gradFill>
            <a:gsLst>
              <a:gs pos="0">
                <a:srgbClr val="17375E"/>
              </a:gs>
              <a:gs pos="39999">
                <a:srgbClr val="558ED5"/>
              </a:gs>
              <a:gs pos="70000">
                <a:srgbClr val="8EB4E3"/>
              </a:gs>
              <a:gs pos="88000">
                <a:srgbClr val="C6D9F1"/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3200000" scaled="0"/>
          </a:gra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nb-NO" b="1" dirty="0" smtClean="0">
                <a:solidFill>
                  <a:schemeClr val="bg1"/>
                </a:solidFill>
              </a:rPr>
              <a:t>G = 96.883</a:t>
            </a:r>
            <a:endParaRPr lang="nb-NO" b="1" dirty="0"/>
          </a:p>
        </p:txBody>
      </p:sp>
      <p:sp>
        <p:nvSpPr>
          <p:cNvPr id="16" name="TekstSylinder 15"/>
          <p:cNvSpPr txBox="1"/>
          <p:nvPr/>
        </p:nvSpPr>
        <p:spPr>
          <a:xfrm>
            <a:off x="479623" y="2100133"/>
            <a:ext cx="1810011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Dagpenger &lt;= 7,1 G Militæret: 2,5 G Omsorgsarbeid: 4,5 G</a:t>
            </a:r>
          </a:p>
          <a:p>
            <a:r>
              <a:rPr lang="nb-NO" sz="1200" dirty="0" smtClean="0"/>
              <a:t>Studenter: 0</a:t>
            </a:r>
          </a:p>
        </p:txBody>
      </p:sp>
    </p:spTree>
    <p:extLst>
      <p:ext uri="{BB962C8B-B14F-4D97-AF65-F5344CB8AC3E}">
        <p14:creationId xmlns:p14="http://schemas.microsoft.com/office/powerpoint/2010/main" val="987913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9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-210443"/>
            <a:ext cx="8229600" cy="1143000"/>
          </a:xfrm>
        </p:spPr>
        <p:txBody>
          <a:bodyPr>
            <a:normAutofit/>
          </a:bodyPr>
          <a:lstStyle/>
          <a:p>
            <a:r>
              <a:rPr lang="nb-NO" sz="2400" dirty="0" smtClean="0"/>
              <a:t>Levealdersjustering</a:t>
            </a:r>
            <a:endParaRPr lang="nb-NO" sz="2400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/>
          </p:nvPr>
        </p:nvGraphicFramePr>
        <p:xfrm>
          <a:off x="1029674" y="1577777"/>
          <a:ext cx="7329064" cy="234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2" name="Regneark" r:id="rId3" imgW="9534612" imgH="3057457" progId="Excel.Sheet.12">
                  <p:embed/>
                </p:oleObj>
              </mc:Choice>
              <mc:Fallback>
                <p:oleObj name="Regneark" r:id="rId3" imgW="9534612" imgH="30574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9674" y="1577777"/>
                        <a:ext cx="7329064" cy="234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lassholder for innhold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610"/>
            <a:ext cx="1508387" cy="1217746"/>
          </a:xfrm>
          <a:prstGeom prst="rect">
            <a:avLst/>
          </a:prstGeom>
        </p:spPr>
      </p:pic>
      <p:sp>
        <p:nvSpPr>
          <p:cNvPr id="6" name="Pil høyre 5"/>
          <p:cNvSpPr/>
          <p:nvPr/>
        </p:nvSpPr>
        <p:spPr>
          <a:xfrm>
            <a:off x="68538" y="3737690"/>
            <a:ext cx="568776" cy="18288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il høyre 6"/>
          <p:cNvSpPr/>
          <p:nvPr/>
        </p:nvSpPr>
        <p:spPr>
          <a:xfrm>
            <a:off x="325212" y="1876684"/>
            <a:ext cx="568776" cy="18288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Pil høyre 7"/>
          <p:cNvSpPr/>
          <p:nvPr/>
        </p:nvSpPr>
        <p:spPr>
          <a:xfrm rot="5400000">
            <a:off x="3227778" y="1243302"/>
            <a:ext cx="541020" cy="1145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/>
          </p:nvPr>
        </p:nvGraphicFramePr>
        <p:xfrm>
          <a:off x="3743961" y="1571070"/>
          <a:ext cx="5116586" cy="4197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3" name="Regneark" r:id="rId6" imgW="3552788" imgH="2914785" progId="Excel.Sheet.12">
                  <p:embed/>
                </p:oleObj>
              </mc:Choice>
              <mc:Fallback>
                <p:oleObj name="Regneark" r:id="rId6" imgW="3552788" imgH="29147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43961" y="1571070"/>
                        <a:ext cx="5116586" cy="4197521"/>
                      </a:xfrm>
                      <a:prstGeom prst="rect">
                        <a:avLst/>
                      </a:prstGeom>
                      <a:gradFill>
                        <a:gsLst>
                          <a:gs pos="94000">
                            <a:srgbClr val="FFFF00"/>
                          </a:gs>
                          <a:gs pos="100000">
                            <a:schemeClr val="accent1">
                              <a:tint val="50000"/>
                              <a:shade val="100000"/>
                              <a:satMod val="350000"/>
                            </a:schemeClr>
                          </a:gs>
                        </a:gsLst>
                        <a:lin ang="16200000" scaled="0"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kstSylinder 9"/>
          <p:cNvSpPr txBox="1"/>
          <p:nvPr/>
        </p:nvSpPr>
        <p:spPr>
          <a:xfrm>
            <a:off x="893988" y="4965118"/>
            <a:ext cx="2547042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b-NO" dirty="0" smtClean="0"/>
              <a:t>Løpende pensjon reguleres årlig </a:t>
            </a:r>
          </a:p>
          <a:p>
            <a:r>
              <a:rPr lang="nb-NO" dirty="0" smtClean="0"/>
              <a:t>med gjennomsnittlig lønnsvekst – 0,75%</a:t>
            </a:r>
            <a:endParaRPr lang="nb-NO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893988" y="4004708"/>
            <a:ext cx="2547042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dirty="0" smtClean="0"/>
              <a:t>Nye Pensjonsinnskudd hvis du fortsatt har arbeidsinntekt</a:t>
            </a:r>
            <a:endParaRPr lang="nb-NO" dirty="0"/>
          </a:p>
        </p:txBody>
      </p:sp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731096"/>
              </p:ext>
            </p:extLst>
          </p:nvPr>
        </p:nvGraphicFramePr>
        <p:xfrm>
          <a:off x="3741482" y="2104011"/>
          <a:ext cx="1831339" cy="10662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4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6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3418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Inntekt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 smtClean="0">
                          <a:effectLst/>
                        </a:rPr>
                        <a:t>Innskudd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380"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500 000 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 </a:t>
                      </a:r>
                      <a:r>
                        <a:rPr lang="nb-NO" sz="1100" u="none" strike="noStrike" dirty="0" smtClean="0">
                          <a:effectLst/>
                        </a:rPr>
                        <a:t>90.500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661">
                <a:tc gridSpan="2">
                  <a:txBody>
                    <a:bodyPr/>
                    <a:lstStyle/>
                    <a:p>
                      <a:pPr algn="r" fontAlgn="b"/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4" name="Rett pil 13"/>
          <p:cNvCxnSpPr/>
          <p:nvPr/>
        </p:nvCxnSpPr>
        <p:spPr>
          <a:xfrm flipV="1">
            <a:off x="3040380" y="3737690"/>
            <a:ext cx="876300" cy="8571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292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Kjønnsnøytral mm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605" y="1920480"/>
            <a:ext cx="2251710" cy="1460555"/>
          </a:xfr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606" y="3311967"/>
            <a:ext cx="3133963" cy="2180148"/>
          </a:xfrm>
          <a:prstGeom prst="rect">
            <a:avLst/>
          </a:prstGeom>
        </p:spPr>
      </p:pic>
      <p:pic>
        <p:nvPicPr>
          <p:cNvPr id="24" name="Plassholder for innhold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805" y="2001387"/>
            <a:ext cx="1540269" cy="2621160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5417820" y="4703456"/>
            <a:ext cx="10458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/>
              <a:t>Demografi</a:t>
            </a:r>
          </a:p>
        </p:txBody>
      </p:sp>
    </p:spTree>
    <p:extLst>
      <p:ext uri="{BB962C8B-B14F-4D97-AF65-F5344CB8AC3E}">
        <p14:creationId xmlns:p14="http://schemas.microsoft.com/office/powerpoint/2010/main" val="231407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Blank">
  <a:themeElements>
    <a:clrScheme name="Staoil">
      <a:dk1>
        <a:srgbClr val="333333"/>
      </a:dk1>
      <a:lt1>
        <a:srgbClr val="FFFFFF"/>
      </a:lt1>
      <a:dk2>
        <a:srgbClr val="333333"/>
      </a:dk2>
      <a:lt2>
        <a:srgbClr val="999999"/>
      </a:lt2>
      <a:accent1>
        <a:srgbClr val="CCCCCC"/>
      </a:accent1>
      <a:accent2>
        <a:srgbClr val="40537D"/>
      </a:accent2>
      <a:accent3>
        <a:srgbClr val="68E6FC"/>
      </a:accent3>
      <a:accent4>
        <a:srgbClr val="4A18A4"/>
      </a:accent4>
      <a:accent5>
        <a:srgbClr val="999999"/>
      </a:accent5>
      <a:accent6>
        <a:srgbClr val="333333"/>
      </a:accent6>
      <a:hlink>
        <a:srgbClr val="4A18A4"/>
      </a:hlink>
      <a:folHlink>
        <a:srgbClr val="68E6FC"/>
      </a:folHlink>
    </a:clrScheme>
    <a:fontScheme name="Statoi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2_blank 1">
        <a:dk1>
          <a:srgbClr val="333333"/>
        </a:dk1>
        <a:lt1>
          <a:srgbClr val="FFFFFF"/>
        </a:lt1>
        <a:dk2>
          <a:srgbClr val="333333"/>
        </a:dk2>
        <a:lt2>
          <a:srgbClr val="999999"/>
        </a:lt2>
        <a:accent1>
          <a:srgbClr val="CCCCCC"/>
        </a:accent1>
        <a:accent2>
          <a:srgbClr val="40537D"/>
        </a:accent2>
        <a:accent3>
          <a:srgbClr val="FFFFFF"/>
        </a:accent3>
        <a:accent4>
          <a:srgbClr val="2A2A2A"/>
        </a:accent4>
        <a:accent5>
          <a:srgbClr val="E2E2E2"/>
        </a:accent5>
        <a:accent6>
          <a:srgbClr val="394A71"/>
        </a:accent6>
        <a:hlink>
          <a:srgbClr val="4A18A4"/>
        </a:hlink>
        <a:folHlink>
          <a:srgbClr val="68E6F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">
  <a:themeElements>
    <a:clrScheme name="Staoil">
      <a:dk1>
        <a:srgbClr val="333333"/>
      </a:dk1>
      <a:lt1>
        <a:srgbClr val="FFFFFF"/>
      </a:lt1>
      <a:dk2>
        <a:srgbClr val="333333"/>
      </a:dk2>
      <a:lt2>
        <a:srgbClr val="999999"/>
      </a:lt2>
      <a:accent1>
        <a:srgbClr val="CCCCCC"/>
      </a:accent1>
      <a:accent2>
        <a:srgbClr val="40537D"/>
      </a:accent2>
      <a:accent3>
        <a:srgbClr val="68E6FC"/>
      </a:accent3>
      <a:accent4>
        <a:srgbClr val="4A18A4"/>
      </a:accent4>
      <a:accent5>
        <a:srgbClr val="999999"/>
      </a:accent5>
      <a:accent6>
        <a:srgbClr val="333333"/>
      </a:accent6>
      <a:hlink>
        <a:srgbClr val="4A18A4"/>
      </a:hlink>
      <a:folHlink>
        <a:srgbClr val="68E6FC"/>
      </a:folHlink>
    </a:clrScheme>
    <a:fontScheme name="Statoi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2_blank 1">
        <a:dk1>
          <a:srgbClr val="333333"/>
        </a:dk1>
        <a:lt1>
          <a:srgbClr val="FFFFFF"/>
        </a:lt1>
        <a:dk2>
          <a:srgbClr val="333333"/>
        </a:dk2>
        <a:lt2>
          <a:srgbClr val="999999"/>
        </a:lt2>
        <a:accent1>
          <a:srgbClr val="CCCCCC"/>
        </a:accent1>
        <a:accent2>
          <a:srgbClr val="40537D"/>
        </a:accent2>
        <a:accent3>
          <a:srgbClr val="FFFFFF"/>
        </a:accent3>
        <a:accent4>
          <a:srgbClr val="2A2A2A"/>
        </a:accent4>
        <a:accent5>
          <a:srgbClr val="E2E2E2"/>
        </a:accent5>
        <a:accent6>
          <a:srgbClr val="394A71"/>
        </a:accent6>
        <a:hlink>
          <a:srgbClr val="4A18A4"/>
        </a:hlink>
        <a:folHlink>
          <a:srgbClr val="68E6F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8389</TotalTime>
  <Words>1298</Words>
  <Application>Microsoft Office PowerPoint</Application>
  <PresentationFormat>Skjermfremvisning (4:3)</PresentationFormat>
  <Paragraphs>304</Paragraphs>
  <Slides>38</Slides>
  <Notes>11</Notes>
  <HiddenSlides>0</HiddenSlides>
  <MMClips>0</MMClips>
  <ScaleCrop>false</ScaleCrop>
  <HeadingPairs>
    <vt:vector size="8" baseType="variant">
      <vt:variant>
        <vt:lpstr>Brukte skrifter</vt:lpstr>
      </vt:variant>
      <vt:variant>
        <vt:i4>5</vt:i4>
      </vt:variant>
      <vt:variant>
        <vt:lpstr>Tema</vt:lpstr>
      </vt:variant>
      <vt:variant>
        <vt:i4>3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38</vt:i4>
      </vt:variant>
    </vt:vector>
  </HeadingPairs>
  <TitlesOfParts>
    <vt:vector size="47" baseType="lpstr">
      <vt:lpstr>Aharoni</vt:lpstr>
      <vt:lpstr>Arial</vt:lpstr>
      <vt:lpstr>Calibri</vt:lpstr>
      <vt:lpstr>Times</vt:lpstr>
      <vt:lpstr>Times New Roman</vt:lpstr>
      <vt:lpstr>Office Theme</vt:lpstr>
      <vt:lpstr>1_Blank</vt:lpstr>
      <vt:lpstr>Blank</vt:lpstr>
      <vt:lpstr>Regneark</vt:lpstr>
      <vt:lpstr>Quiz </vt:lpstr>
      <vt:lpstr>Pensjon </vt:lpstr>
      <vt:lpstr>Pensjonstelefonen Ny medlemsfordel</vt:lpstr>
      <vt:lpstr>Overordnet bør pensjon være:</vt:lpstr>
      <vt:lpstr>Pensjonspyramiden</vt:lpstr>
      <vt:lpstr>Overgangsregler</vt:lpstr>
      <vt:lpstr>PowerPoint-presentasjon</vt:lpstr>
      <vt:lpstr>Levealdersjustering</vt:lpstr>
      <vt:lpstr>Kjønnsnøytral mm</vt:lpstr>
      <vt:lpstr>Motvirke Levealdersjusteringen</vt:lpstr>
      <vt:lpstr>PowerPoint-presentasjon</vt:lpstr>
      <vt:lpstr>PowerPoint-presentasjon</vt:lpstr>
      <vt:lpstr>PowerPoint-presentasjon</vt:lpstr>
      <vt:lpstr> AFP (landbasert) </vt:lpstr>
      <vt:lpstr>PowerPoint-presentasjon</vt:lpstr>
      <vt:lpstr>Beregning av AFP</vt:lpstr>
      <vt:lpstr>PowerPoint-presentasjon</vt:lpstr>
      <vt:lpstr>PowerPoint-presentasjon</vt:lpstr>
      <vt:lpstr>PowerPoint-presentasjon</vt:lpstr>
      <vt:lpstr> Så hva er da  problemet med AFP? </vt:lpstr>
      <vt:lpstr>To tidspunkter med ulike vilkår</vt:lpstr>
      <vt:lpstr>Det er flere utfordringer med dagens AFP:? </vt:lpstr>
      <vt:lpstr>  AFP og lønnsoppgjøret   </vt:lpstr>
      <vt:lpstr>  Dagens AFP ordning er forbedret   </vt:lpstr>
      <vt:lpstr>  Enighet om målene for en fremtidig AFP    </vt:lpstr>
      <vt:lpstr>  Enighet om målene for en fremtidig AFP forts   </vt:lpstr>
      <vt:lpstr>  Ny ordning for sliterne   </vt:lpstr>
      <vt:lpstr>  Ny ordning for sliterne forts.   </vt:lpstr>
      <vt:lpstr> Tjenestepensjon:  Innskuddspensjon   </vt:lpstr>
      <vt:lpstr>Innskuddspensjon Folketrygden gir ikke opptjening for lønn over 7,1 G</vt:lpstr>
      <vt:lpstr> NR området:  Oversikt over pensjonsordningene   </vt:lpstr>
      <vt:lpstr>5 pensjonsordninger – 5 ulike regelverk</vt:lpstr>
      <vt:lpstr>NR Området</vt:lpstr>
      <vt:lpstr>Pensjonspyramiden Land VS NR</vt:lpstr>
      <vt:lpstr>NR Området</vt:lpstr>
      <vt:lpstr>NY PTS</vt:lpstr>
      <vt:lpstr>Pensjonspyramiden Land VS NR- På sikt</vt:lpstr>
      <vt:lpstr>Spørsmål?</vt:lpstr>
    </vt:vector>
  </TitlesOfParts>
  <Company>Aegis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Gunhild Sandstad</dc:creator>
  <cp:lastModifiedBy>Anders Gabriel Birkeland</cp:lastModifiedBy>
  <cp:revision>340</cp:revision>
  <cp:lastPrinted>2019-03-01T15:47:02Z</cp:lastPrinted>
  <dcterms:created xsi:type="dcterms:W3CDTF">2010-11-30T10:03:13Z</dcterms:created>
  <dcterms:modified xsi:type="dcterms:W3CDTF">2019-03-12T11:44:43Z</dcterms:modified>
</cp:coreProperties>
</file>